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81" r:id="rId2"/>
    <p:sldId id="284" r:id="rId3"/>
    <p:sldId id="361" r:id="rId4"/>
    <p:sldId id="366" r:id="rId5"/>
    <p:sldId id="362" r:id="rId6"/>
    <p:sldId id="335" r:id="rId7"/>
    <p:sldId id="357" r:id="rId8"/>
    <p:sldId id="377" r:id="rId9"/>
    <p:sldId id="359" r:id="rId10"/>
    <p:sldId id="314" r:id="rId11"/>
    <p:sldId id="374" r:id="rId12"/>
    <p:sldId id="347" r:id="rId13"/>
    <p:sldId id="376" r:id="rId14"/>
    <p:sldId id="37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E08C"/>
    <a:srgbClr val="FF6D4B"/>
    <a:srgbClr val="A7E8FF"/>
    <a:srgbClr val="CBCBCB"/>
    <a:srgbClr val="E0E0E0"/>
    <a:srgbClr val="B0DD7F"/>
    <a:srgbClr val="A7D971"/>
    <a:srgbClr val="CCE9AD"/>
    <a:srgbClr val="F4A3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15" autoAdjust="0"/>
    <p:restoredTop sz="94660"/>
  </p:normalViewPr>
  <p:slideViewPr>
    <p:cSldViewPr snapToGrid="0">
      <p:cViewPr varScale="1">
        <p:scale>
          <a:sx n="83" d="100"/>
          <a:sy n="83" d="100"/>
        </p:scale>
        <p:origin x="77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9/10/2025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9/10/2025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9/10/2025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9/10/2025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9/10/2025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admin@debden.school.essex.co.uk"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youngminds.org.uk/" TargetMode="External"/><Relationship Id="rId2" Type="http://schemas.openxmlformats.org/officeDocument/2006/relationships/hyperlink" Target="http://www.essexlocaloffer.org.uk/" TargetMode="External"/><Relationship Id="rId1" Type="http://schemas.openxmlformats.org/officeDocument/2006/relationships/slideLayout" Target="../slideLayouts/slideLayout2.xml"/><Relationship Id="rId5" Type="http://schemas.openxmlformats.org/officeDocument/2006/relationships/hyperlink" Target="http://www.nelft.nhs.uk/services-ewmhs" TargetMode="External"/><Relationship Id="rId4" Type="http://schemas.openxmlformats.org/officeDocument/2006/relationships/hyperlink" Target="http://www.autismconcern.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421DE-9B5F-47BB-9D4C-DACD3591886C}"/>
              </a:ext>
            </a:extLst>
          </p:cNvPr>
          <p:cNvSpPr>
            <a:spLocks noGrp="1"/>
          </p:cNvSpPr>
          <p:nvPr>
            <p:ph type="ctrTitle"/>
          </p:nvPr>
        </p:nvSpPr>
        <p:spPr>
          <a:xfrm>
            <a:off x="1571144" y="1774209"/>
            <a:ext cx="8991600" cy="3985146"/>
          </a:xfrm>
        </p:spPr>
        <p:txBody>
          <a:bodyPr>
            <a:normAutofit/>
          </a:bodyPr>
          <a:lstStyle/>
          <a:p>
            <a:r>
              <a:rPr lang="en-GB" sz="6000" b="1" dirty="0"/>
              <a:t>SEND Information Report</a:t>
            </a:r>
            <a:br>
              <a:rPr lang="en-GB" sz="6000" b="1" dirty="0"/>
            </a:br>
            <a:r>
              <a:rPr lang="en-GB" sz="4400" b="1" dirty="0"/>
              <a:t>2025-26</a:t>
            </a:r>
          </a:p>
        </p:txBody>
      </p:sp>
      <p:sp>
        <p:nvSpPr>
          <p:cNvPr id="5" name="Rectangle 4">
            <a:extLst>
              <a:ext uri="{FF2B5EF4-FFF2-40B4-BE49-F238E27FC236}">
                <a16:creationId xmlns:a16="http://schemas.microsoft.com/office/drawing/2014/main" id="{C5E0748C-EC18-446D-9320-7B23D277A5D9}"/>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 name="Group 5">
            <a:extLst>
              <a:ext uri="{FF2B5EF4-FFF2-40B4-BE49-F238E27FC236}">
                <a16:creationId xmlns:a16="http://schemas.microsoft.com/office/drawing/2014/main" id="{116DAE68-8135-4C43-BC24-34CDAA48C12F}"/>
              </a:ext>
            </a:extLst>
          </p:cNvPr>
          <p:cNvGrpSpPr/>
          <p:nvPr/>
        </p:nvGrpSpPr>
        <p:grpSpPr>
          <a:xfrm>
            <a:off x="5640936" y="0"/>
            <a:ext cx="852016" cy="1068159"/>
            <a:chOff x="0" y="0"/>
            <a:chExt cx="2276276" cy="2684910"/>
          </a:xfrm>
        </p:grpSpPr>
        <p:sp>
          <p:nvSpPr>
            <p:cNvPr id="7" name="Delay 8">
              <a:extLst>
                <a:ext uri="{FF2B5EF4-FFF2-40B4-BE49-F238E27FC236}">
                  <a16:creationId xmlns:a16="http://schemas.microsoft.com/office/drawing/2014/main" id="{4131A9C1-28B9-4F14-BC7D-A31E53DAD772}"/>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p>
          </p:txBody>
        </p:sp>
        <p:pic>
          <p:nvPicPr>
            <p:cNvPr id="8" name="Picture 7">
              <a:extLst>
                <a:ext uri="{FF2B5EF4-FFF2-40B4-BE49-F238E27FC236}">
                  <a16:creationId xmlns:a16="http://schemas.microsoft.com/office/drawing/2014/main" id="{1AB77819-6D57-415D-8B7B-49C941B2A9D6}"/>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DCB27BA4-12CA-4732-84CE-64C2FBBBE4AB}"/>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rPr>
              <a:t>DEBDEN PRIMARY ACADEMY</a:t>
            </a:r>
            <a:endParaRPr kumimoji="0" lang="en-GB"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endParaRPr>
          </a:p>
        </p:txBody>
      </p:sp>
      <p:sp>
        <p:nvSpPr>
          <p:cNvPr id="10" name="Title 1">
            <a:extLst>
              <a:ext uri="{FF2B5EF4-FFF2-40B4-BE49-F238E27FC236}">
                <a16:creationId xmlns:a16="http://schemas.microsoft.com/office/drawing/2014/main" id="{4DC98AF3-8D07-4A3B-AB14-EBB42D0FE1C2}"/>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Tree>
    <p:extLst>
      <p:ext uri="{BB962C8B-B14F-4D97-AF65-F5344CB8AC3E}">
        <p14:creationId xmlns:p14="http://schemas.microsoft.com/office/powerpoint/2010/main" val="3524953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2377087" y="1238840"/>
            <a:ext cx="7379714" cy="436367"/>
          </a:xfrm>
        </p:spPr>
        <p:txBody>
          <a:bodyPr>
            <a:noAutofit/>
          </a:bodyPr>
          <a:lstStyle/>
          <a:p>
            <a:r>
              <a:rPr lang="en-US" sz="1800" b="1" dirty="0"/>
              <a:t>WORKING WITH OUTSIDE AGENCIES</a:t>
            </a:r>
            <a:endParaRPr lang="en-GB" sz="1800" b="1" dirty="0"/>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0"/>
            <a:ext cx="852016" cy="1068159"/>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rPr>
              <a:t>DEBDEN PRIMARY ACADEMY</a:t>
            </a:r>
            <a:endParaRPr kumimoji="0" lang="en-GB"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11" name="TextBox 10"/>
          <p:cNvSpPr txBox="1"/>
          <p:nvPr/>
        </p:nvSpPr>
        <p:spPr>
          <a:xfrm>
            <a:off x="425001" y="1966982"/>
            <a:ext cx="11230379" cy="4893647"/>
          </a:xfrm>
          <a:prstGeom prst="rect">
            <a:avLst/>
          </a:prstGeom>
          <a:noFill/>
        </p:spPr>
        <p:txBody>
          <a:bodyPr wrap="square" rtlCol="0">
            <a:spAutoFit/>
          </a:bodyPr>
          <a:lstStyle/>
          <a:p>
            <a:r>
              <a:rPr lang="en-GB" sz="2400" dirty="0"/>
              <a:t>As a school we work closely with any external agencies that we feel are relevant to individual children’s needs within our school including: </a:t>
            </a:r>
          </a:p>
          <a:p>
            <a:pPr marL="457200" indent="-457200">
              <a:buFontTx/>
              <a:buChar char="-"/>
            </a:pPr>
            <a:r>
              <a:rPr lang="en-GB" sz="2400" i="1" dirty="0"/>
              <a:t>Educational Psychologist </a:t>
            </a:r>
          </a:p>
          <a:p>
            <a:pPr marL="457200" indent="-457200">
              <a:buFontTx/>
              <a:buChar char="-"/>
            </a:pPr>
            <a:r>
              <a:rPr lang="en-GB" sz="2400" i="1" dirty="0"/>
              <a:t>Inclusion Partner</a:t>
            </a:r>
          </a:p>
          <a:p>
            <a:pPr marL="457200" indent="-457200">
              <a:buFontTx/>
              <a:buChar char="-"/>
            </a:pPr>
            <a:r>
              <a:rPr lang="en-GB" sz="2400" i="1" dirty="0"/>
              <a:t>Emotional wellbeing and mental health services (EWHMS)</a:t>
            </a:r>
          </a:p>
          <a:p>
            <a:pPr marL="457200" indent="-457200">
              <a:buFontTx/>
              <a:buChar char="-"/>
            </a:pPr>
            <a:r>
              <a:rPr lang="en-GB" sz="2400" i="1" dirty="0"/>
              <a:t>School nurse</a:t>
            </a:r>
          </a:p>
          <a:p>
            <a:pPr marL="457200" indent="-457200">
              <a:buFontTx/>
              <a:buChar char="-"/>
            </a:pPr>
            <a:r>
              <a:rPr lang="en-GB" sz="2400" i="1" dirty="0"/>
              <a:t>ADHD nurse</a:t>
            </a:r>
          </a:p>
          <a:p>
            <a:pPr marL="457200" indent="-457200">
              <a:buFontTx/>
              <a:buChar char="-"/>
            </a:pPr>
            <a:r>
              <a:rPr lang="en-GB" sz="2400" i="1" dirty="0"/>
              <a:t>OT and physiotherapist</a:t>
            </a:r>
          </a:p>
          <a:p>
            <a:pPr marL="457200" indent="-457200">
              <a:buFontTx/>
              <a:buChar char="-"/>
            </a:pPr>
            <a:r>
              <a:rPr lang="en-GB" sz="2400" i="1" dirty="0"/>
              <a:t>Family support workers</a:t>
            </a:r>
          </a:p>
          <a:p>
            <a:pPr marL="457200" indent="-457200">
              <a:buFontTx/>
              <a:buChar char="-"/>
            </a:pPr>
            <a:endParaRPr lang="en-GB" sz="2000" dirty="0"/>
          </a:p>
          <a:p>
            <a:pPr marL="457200" indent="-457200">
              <a:buFontTx/>
              <a:buChar char="-"/>
            </a:pPr>
            <a:r>
              <a:rPr lang="en-GB" sz="2400" dirty="0"/>
              <a:t>In addition to this, we have a designated leads to promote the safeguarding and welfare of our students.</a:t>
            </a:r>
          </a:p>
          <a:p>
            <a:pPr marL="457200" indent="-457200">
              <a:buFontTx/>
              <a:buChar char="-"/>
            </a:pPr>
            <a:endParaRPr lang="en-GB" sz="2800" dirty="0"/>
          </a:p>
        </p:txBody>
      </p:sp>
    </p:spTree>
    <p:extLst>
      <p:ext uri="{BB962C8B-B14F-4D97-AF65-F5344CB8AC3E}">
        <p14:creationId xmlns:p14="http://schemas.microsoft.com/office/powerpoint/2010/main" val="9520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2377087" y="1234710"/>
            <a:ext cx="7379714" cy="436367"/>
          </a:xfrm>
        </p:spPr>
        <p:txBody>
          <a:bodyPr>
            <a:noAutofit/>
          </a:bodyPr>
          <a:lstStyle/>
          <a:p>
            <a:r>
              <a:rPr lang="en-US" sz="1800" b="1" dirty="0"/>
              <a:t>Working with Parents</a:t>
            </a:r>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0"/>
            <a:ext cx="852016" cy="1068159"/>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solidFill>
                  <a:srgbClr val="000000"/>
                </a:solidFill>
              </a:endParaRPr>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2800" dirty="0">
                <a:ln>
                  <a:solidFill>
                    <a:sysClr val="windowText" lastClr="000000"/>
                  </a:solidFill>
                </a:ln>
                <a:solidFill>
                  <a:sysClr val="window" lastClr="FFFFFF"/>
                </a:solidFill>
                <a:latin typeface="Berlin Sans FB Demi" panose="020E0802020502020306" pitchFamily="34" charset="0"/>
              </a:rPr>
              <a:t>DEBDEN PRIMARY ACADEMY</a:t>
            </a:r>
            <a:endParaRPr lang="en-GB" sz="2800" dirty="0">
              <a:ln>
                <a:solidFill>
                  <a:sysClr val="windowText" lastClr="000000"/>
                </a:solidFill>
              </a:ln>
              <a:solidFill>
                <a:sysClr val="window" lastClr="FFFFFF"/>
              </a:solidFill>
              <a:latin typeface="Berlin Sans FB Demi" panose="020E0802020502020306" pitchFamily="34" charset="0"/>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3" name="Rectangle 2"/>
          <p:cNvSpPr/>
          <p:nvPr/>
        </p:nvSpPr>
        <p:spPr>
          <a:xfrm>
            <a:off x="798490" y="2542332"/>
            <a:ext cx="10934163" cy="523220"/>
          </a:xfrm>
          <a:prstGeom prst="rect">
            <a:avLst/>
          </a:prstGeom>
        </p:spPr>
        <p:txBody>
          <a:bodyPr wrap="square">
            <a:spAutoFit/>
          </a:bodyPr>
          <a:lstStyle/>
          <a:p>
            <a:pPr marL="457200" indent="-457200">
              <a:buFont typeface="Arial" panose="020B0604020202020204" pitchFamily="34" charset="0"/>
              <a:buChar char="•"/>
            </a:pPr>
            <a:endParaRPr lang="en-GB" sz="2800" dirty="0">
              <a:solidFill>
                <a:srgbClr val="000000"/>
              </a:solidFill>
            </a:endParaRPr>
          </a:p>
        </p:txBody>
      </p:sp>
      <p:sp>
        <p:nvSpPr>
          <p:cNvPr id="8" name="AutoShape 2" descr="Science Capital | NCCP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AutoShape 4" descr="Science Capital | NCCP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TextBox 12"/>
          <p:cNvSpPr txBox="1"/>
          <p:nvPr/>
        </p:nvSpPr>
        <p:spPr>
          <a:xfrm>
            <a:off x="507005" y="2064657"/>
            <a:ext cx="11119878" cy="4524315"/>
          </a:xfrm>
          <a:prstGeom prst="rect">
            <a:avLst/>
          </a:prstGeom>
          <a:noFill/>
        </p:spPr>
        <p:txBody>
          <a:bodyPr wrap="square" rtlCol="0">
            <a:spAutoFit/>
          </a:bodyPr>
          <a:lstStyle/>
          <a:p>
            <a:r>
              <a:rPr lang="en-GB" sz="2400" dirty="0"/>
              <a:t>We value the partnership with parents/carers and encourage a collaborative approach to supporting the children.</a:t>
            </a:r>
          </a:p>
          <a:p>
            <a:r>
              <a:rPr lang="en-GB" sz="2400" u="sng" dirty="0"/>
              <a:t>This will occur in many ways:</a:t>
            </a:r>
          </a:p>
          <a:p>
            <a:r>
              <a:rPr lang="en-GB" sz="2400" i="1" dirty="0"/>
              <a:t>-Parents evenings</a:t>
            </a:r>
          </a:p>
          <a:p>
            <a:r>
              <a:rPr lang="en-GB" sz="2400" i="1" dirty="0"/>
              <a:t>-One planning meetings/reviews </a:t>
            </a:r>
          </a:p>
          <a:p>
            <a:r>
              <a:rPr lang="en-GB" sz="2400" i="1" dirty="0"/>
              <a:t>-Annual EHCP reviews</a:t>
            </a:r>
          </a:p>
          <a:p>
            <a:r>
              <a:rPr lang="en-GB" sz="2400" i="1" dirty="0"/>
              <a:t>-Transition meetings</a:t>
            </a:r>
          </a:p>
          <a:p>
            <a:r>
              <a:rPr lang="en-GB" sz="2400" i="1" dirty="0"/>
              <a:t>-1:1 meetings</a:t>
            </a:r>
          </a:p>
          <a:p>
            <a:r>
              <a:rPr lang="en-GB" sz="2400" i="1" dirty="0"/>
              <a:t>-Liaising with external professionals</a:t>
            </a:r>
          </a:p>
          <a:p>
            <a:endParaRPr lang="en-GB" sz="2400" dirty="0"/>
          </a:p>
          <a:p>
            <a:r>
              <a:rPr lang="en-GB" sz="2400" dirty="0"/>
              <a:t>We welcome contact from parents at any time. This can be via telephone, email or through a scheduled meeting. </a:t>
            </a:r>
          </a:p>
        </p:txBody>
      </p:sp>
    </p:spTree>
    <p:extLst>
      <p:ext uri="{BB962C8B-B14F-4D97-AF65-F5344CB8AC3E}">
        <p14:creationId xmlns:p14="http://schemas.microsoft.com/office/powerpoint/2010/main" val="2621493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2377087" y="1226465"/>
            <a:ext cx="7379714" cy="436367"/>
          </a:xfrm>
        </p:spPr>
        <p:txBody>
          <a:bodyPr>
            <a:noAutofit/>
          </a:bodyPr>
          <a:lstStyle/>
          <a:p>
            <a:r>
              <a:rPr lang="en-US" sz="1800" b="1" dirty="0"/>
              <a:t>ACCESSIBILITY</a:t>
            </a:r>
            <a:endParaRPr lang="en-GB" sz="1800" b="1" dirty="0"/>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0"/>
            <a:ext cx="852016" cy="1068159"/>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rPr>
              <a:t>DEBDEN PRIMARY ACADEMY</a:t>
            </a:r>
            <a:endParaRPr kumimoji="0" lang="en-GB"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3" name="TextBox 2"/>
          <p:cNvSpPr txBox="1"/>
          <p:nvPr/>
        </p:nvSpPr>
        <p:spPr>
          <a:xfrm>
            <a:off x="310694" y="1985057"/>
            <a:ext cx="11570612" cy="5016758"/>
          </a:xfrm>
          <a:prstGeom prst="rect">
            <a:avLst/>
          </a:prstGeom>
          <a:noFill/>
        </p:spPr>
        <p:txBody>
          <a:bodyPr wrap="square" rtlCol="0">
            <a:spAutoFit/>
          </a:bodyPr>
          <a:lstStyle/>
          <a:p>
            <a:pPr marL="342900" indent="-342900">
              <a:buFont typeface="Arial" panose="020B0604020202020204" pitchFamily="34" charset="0"/>
              <a:buChar char="•"/>
            </a:pPr>
            <a:r>
              <a:rPr lang="en-GB" sz="2400" dirty="0"/>
              <a:t>All parts of the school are fully accessible.</a:t>
            </a:r>
          </a:p>
          <a:p>
            <a:pPr marL="342900" indent="-342900">
              <a:buFont typeface="Arial" panose="020B0604020202020204" pitchFamily="34" charset="0"/>
              <a:buChar char="•"/>
            </a:pPr>
            <a:r>
              <a:rPr lang="en-GB" sz="2400" dirty="0"/>
              <a:t>We aim for all children to be able to access the school curriculum and to be included on school trips.  </a:t>
            </a:r>
          </a:p>
          <a:p>
            <a:pPr marL="342900" indent="-342900">
              <a:buFont typeface="Arial" panose="020B0604020202020204" pitchFamily="34" charset="0"/>
              <a:buChar char="•"/>
            </a:pPr>
            <a:r>
              <a:rPr lang="en-GB" sz="2400" dirty="0"/>
              <a:t>A risk assessment is carried out prior to any off site activity to ensure every child’s health &amp; safety.</a:t>
            </a:r>
          </a:p>
          <a:p>
            <a:pPr marL="342900" indent="-342900">
              <a:buFont typeface="Arial" panose="020B0604020202020204" pitchFamily="34" charset="0"/>
              <a:buChar char="•"/>
            </a:pPr>
            <a:r>
              <a:rPr lang="en-GB" sz="2400" dirty="0"/>
              <a:t>The school site is wheelchair accessible with disabled toilets. </a:t>
            </a:r>
          </a:p>
          <a:p>
            <a:r>
              <a:rPr lang="en-GB" sz="2400" u="sng" dirty="0"/>
              <a:t>Additional support could include:</a:t>
            </a:r>
          </a:p>
          <a:p>
            <a:pPr marL="342900" indent="-342900">
              <a:buFont typeface="Arial" panose="020B0604020202020204" pitchFamily="34" charset="0"/>
              <a:buChar char="•"/>
            </a:pPr>
            <a:r>
              <a:rPr lang="en-GB" sz="2400" dirty="0"/>
              <a:t>Modified furniture</a:t>
            </a:r>
          </a:p>
          <a:p>
            <a:pPr marL="342900" indent="-342900">
              <a:buFont typeface="Arial" panose="020B0604020202020204" pitchFamily="34" charset="0"/>
              <a:buChar char="•"/>
            </a:pPr>
            <a:r>
              <a:rPr lang="en-GB" sz="2400" dirty="0"/>
              <a:t>Mobility training</a:t>
            </a:r>
          </a:p>
          <a:p>
            <a:pPr marL="342900" indent="-342900">
              <a:buFont typeface="Arial" panose="020B0604020202020204" pitchFamily="34" charset="0"/>
              <a:buChar char="•"/>
            </a:pPr>
            <a:r>
              <a:rPr lang="en-GB" sz="2400" dirty="0"/>
              <a:t>Access to specialist teacher input</a:t>
            </a:r>
          </a:p>
          <a:p>
            <a:pPr marL="342900" indent="-342900">
              <a:buFont typeface="Arial" panose="020B0604020202020204" pitchFamily="34" charset="0"/>
              <a:buChar char="•"/>
            </a:pPr>
            <a:r>
              <a:rPr lang="en-GB" sz="2400" dirty="0"/>
              <a:t>Coloured overlays</a:t>
            </a:r>
          </a:p>
          <a:p>
            <a:pPr marL="342900" indent="-342900">
              <a:buFont typeface="Arial" panose="020B0604020202020204" pitchFamily="34" charset="0"/>
              <a:buChar char="•"/>
            </a:pPr>
            <a:r>
              <a:rPr lang="en-GB" sz="2400" dirty="0"/>
              <a:t>Access to laptop &amp; tablet technology</a:t>
            </a:r>
          </a:p>
          <a:p>
            <a:pPr marL="342900" indent="-342900">
              <a:buFont typeface="Arial" panose="020B0604020202020204" pitchFamily="34" charset="0"/>
              <a:buChar char="•"/>
            </a:pPr>
            <a:endParaRPr lang="en-GB" sz="3200" dirty="0"/>
          </a:p>
        </p:txBody>
      </p:sp>
    </p:spTree>
    <p:extLst>
      <p:ext uri="{BB962C8B-B14F-4D97-AF65-F5344CB8AC3E}">
        <p14:creationId xmlns:p14="http://schemas.microsoft.com/office/powerpoint/2010/main" val="1707481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5315C6D-4B8B-4BA2-A76A-3541B098273C}"/>
              </a:ext>
            </a:extLst>
          </p:cNvPr>
          <p:cNvSpPr/>
          <p:nvPr/>
        </p:nvSpPr>
        <p:spPr>
          <a:xfrm>
            <a:off x="249715" y="1303937"/>
            <a:ext cx="11792032" cy="5724644"/>
          </a:xfrm>
          <a:prstGeom prst="rect">
            <a:avLst/>
          </a:prstGeom>
        </p:spPr>
        <p:txBody>
          <a:bodyPr wrap="square">
            <a:spAutoFit/>
          </a:bodyPr>
          <a:lstStyle/>
          <a:p>
            <a:pPr algn="just">
              <a:lnSpc>
                <a:spcPct val="150000"/>
              </a:lnSpc>
              <a:spcAft>
                <a:spcPts val="600"/>
              </a:spcAft>
              <a:tabLst>
                <a:tab pos="2637155" algn="ctr"/>
                <a:tab pos="5274310" algn="r"/>
                <a:tab pos="457200" algn="l"/>
              </a:tabLst>
            </a:pPr>
            <a:r>
              <a:rPr lang="en-GB" sz="2000" u="sng" dirty="0">
                <a:ea typeface="Times New Roman" panose="02020603050405020304" pitchFamily="18" charset="0"/>
                <a:cs typeface="Times New Roman" panose="02020603050405020304" pitchFamily="18" charset="0"/>
              </a:rPr>
              <a:t>The majority of concerns are handled under the following general procedures.</a:t>
            </a:r>
            <a:endParaRPr lang="en-GB" sz="2000" u="sng" dirty="0">
              <a:effectLst/>
              <a:ea typeface="Times New Roman" panose="02020603050405020304" pitchFamily="18" charset="0"/>
            </a:endParaRPr>
          </a:p>
          <a:p>
            <a:pPr algn="just">
              <a:lnSpc>
                <a:spcPct val="150000"/>
              </a:lnSpc>
              <a:spcAft>
                <a:spcPts val="600"/>
              </a:spcAft>
              <a:tabLst>
                <a:tab pos="2637155" algn="ctr"/>
                <a:tab pos="5274310" algn="r"/>
                <a:tab pos="457200" algn="l"/>
              </a:tabLst>
            </a:pPr>
            <a:r>
              <a:rPr lang="en-GB" sz="2000" b="1" dirty="0">
                <a:ea typeface="Times New Roman" panose="02020603050405020304" pitchFamily="18" charset="0"/>
                <a:cs typeface="Times New Roman" panose="02020603050405020304" pitchFamily="18" charset="0"/>
              </a:rPr>
              <a:t>Stage 1</a:t>
            </a:r>
            <a:r>
              <a:rPr lang="en-GB" sz="2000" dirty="0">
                <a:ea typeface="Times New Roman" panose="02020603050405020304" pitchFamily="18" charset="0"/>
                <a:cs typeface="Times New Roman" panose="02020603050405020304" pitchFamily="18" charset="0"/>
              </a:rPr>
              <a:t> aims to resolve the concern through informal contact at the appropriate level in school. Send the concern to </a:t>
            </a:r>
            <a:r>
              <a:rPr lang="en-GB" sz="2000" dirty="0">
                <a:ea typeface="Times New Roman" panose="02020603050405020304" pitchFamily="18" charset="0"/>
                <a:cs typeface="Times New Roman" panose="02020603050405020304" pitchFamily="18" charset="0"/>
                <a:hlinkClick r:id="rId2"/>
              </a:rPr>
              <a:t>admin@debden.school.essex.co.uk</a:t>
            </a:r>
            <a:r>
              <a:rPr lang="en-GB" sz="2000" dirty="0">
                <a:ea typeface="Times New Roman" panose="02020603050405020304" pitchFamily="18" charset="0"/>
                <a:cs typeface="Times New Roman" panose="02020603050405020304" pitchFamily="18" charset="0"/>
              </a:rPr>
              <a:t>  or speak to the class teacher.</a:t>
            </a:r>
            <a:endParaRPr lang="en-GB" sz="2400" dirty="0">
              <a:ea typeface="Times New Roman" panose="02020603050405020304" pitchFamily="18" charset="0"/>
            </a:endParaRPr>
          </a:p>
          <a:p>
            <a:pPr algn="just">
              <a:lnSpc>
                <a:spcPct val="150000"/>
              </a:lnSpc>
              <a:spcAft>
                <a:spcPts val="600"/>
              </a:spcAft>
              <a:tabLst>
                <a:tab pos="2637155" algn="ctr"/>
                <a:tab pos="5274310" algn="r"/>
                <a:tab pos="457200" algn="l"/>
              </a:tabLst>
            </a:pPr>
            <a:r>
              <a:rPr lang="en-GB" sz="2000" b="1" dirty="0">
                <a:ea typeface="Times New Roman" panose="02020603050405020304" pitchFamily="18" charset="0"/>
                <a:cs typeface="Times New Roman" panose="02020603050405020304" pitchFamily="18" charset="0"/>
              </a:rPr>
              <a:t>Stage 2</a:t>
            </a:r>
            <a:r>
              <a:rPr lang="en-GB" sz="2000" dirty="0">
                <a:ea typeface="Times New Roman" panose="02020603050405020304" pitchFamily="18" charset="0"/>
                <a:cs typeface="Times New Roman" panose="02020603050405020304" pitchFamily="18" charset="0"/>
              </a:rPr>
              <a:t> is the first formal stage at which written complaints are considered by the </a:t>
            </a:r>
            <a:r>
              <a:rPr lang="en-GB" sz="2000" dirty="0" err="1">
                <a:ea typeface="Times New Roman" panose="02020603050405020304" pitchFamily="18" charset="0"/>
                <a:cs typeface="Times New Roman" panose="02020603050405020304" pitchFamily="18" charset="0"/>
              </a:rPr>
              <a:t>Headteacher</a:t>
            </a:r>
            <a:r>
              <a:rPr lang="en-GB" sz="2000" dirty="0">
                <a:ea typeface="Times New Roman" panose="02020603050405020304" pitchFamily="18" charset="0"/>
                <a:cs typeface="Times New Roman" panose="02020603050405020304" pitchFamily="18" charset="0"/>
              </a:rPr>
              <a:t> or the designated Governor, who has special responsibility for dealing with complaints.</a:t>
            </a:r>
            <a:endParaRPr lang="en-GB" sz="2400" dirty="0">
              <a:ea typeface="Times New Roman" panose="02020603050405020304" pitchFamily="18" charset="0"/>
            </a:endParaRPr>
          </a:p>
          <a:p>
            <a:pPr algn="just">
              <a:lnSpc>
                <a:spcPct val="150000"/>
              </a:lnSpc>
              <a:spcAft>
                <a:spcPts val="600"/>
              </a:spcAft>
              <a:tabLst>
                <a:tab pos="2637155" algn="ctr"/>
                <a:tab pos="5274310" algn="r"/>
                <a:tab pos="457200" algn="l"/>
              </a:tabLst>
            </a:pPr>
            <a:r>
              <a:rPr lang="en-GB" sz="2000" b="1" dirty="0">
                <a:ea typeface="Times New Roman" panose="02020603050405020304" pitchFamily="18" charset="0"/>
                <a:cs typeface="Times New Roman" panose="02020603050405020304" pitchFamily="18" charset="0"/>
              </a:rPr>
              <a:t>Stage 3 </a:t>
            </a:r>
            <a:r>
              <a:rPr lang="en-GB" sz="2000" dirty="0">
                <a:ea typeface="Times New Roman" panose="02020603050405020304" pitchFamily="18" charset="0"/>
                <a:cs typeface="Times New Roman" panose="02020603050405020304" pitchFamily="18" charset="0"/>
              </a:rPr>
              <a:t>is the next stage once Stage 2 has been worked through.  It involves a complaints review panel of Governors.</a:t>
            </a:r>
            <a:endParaRPr lang="en-GB" sz="2400" dirty="0">
              <a:ea typeface="Times New Roman" panose="02020603050405020304" pitchFamily="18" charset="0"/>
            </a:endParaRPr>
          </a:p>
          <a:p>
            <a:pPr algn="just">
              <a:lnSpc>
                <a:spcPct val="150000"/>
              </a:lnSpc>
              <a:spcAft>
                <a:spcPts val="600"/>
              </a:spcAft>
              <a:tabLst>
                <a:tab pos="2637155" algn="ctr"/>
                <a:tab pos="5274310" algn="r"/>
                <a:tab pos="457200" algn="l"/>
              </a:tabLst>
            </a:pPr>
            <a:r>
              <a:rPr lang="en-GB" sz="2000" b="1" dirty="0">
                <a:ea typeface="Times New Roman" panose="02020603050405020304" pitchFamily="18" charset="0"/>
                <a:cs typeface="Times New Roman" panose="02020603050405020304" pitchFamily="18" charset="0"/>
              </a:rPr>
              <a:t>Stage 4 </a:t>
            </a:r>
            <a:r>
              <a:rPr lang="en-GB" sz="2000" dirty="0">
                <a:ea typeface="Times New Roman" panose="02020603050405020304" pitchFamily="18" charset="0"/>
                <a:cs typeface="Times New Roman" panose="02020603050405020304" pitchFamily="18" charset="0"/>
              </a:rPr>
              <a:t>is the LEA Review stage where the local education authority will review and comment upon the way we have dealt with a complaint.</a:t>
            </a:r>
            <a:endParaRPr lang="en-GB" sz="2400" dirty="0">
              <a:effectLst/>
              <a:ea typeface="Times New Roman" panose="02020603050405020304" pitchFamily="18" charset="0"/>
            </a:endParaRPr>
          </a:p>
          <a:p>
            <a:pPr algn="just">
              <a:lnSpc>
                <a:spcPct val="150000"/>
              </a:lnSpc>
              <a:spcAft>
                <a:spcPts val="600"/>
              </a:spcAft>
              <a:tabLst>
                <a:tab pos="2637155" algn="ctr"/>
                <a:tab pos="5274310" algn="r"/>
                <a:tab pos="457200" algn="l"/>
              </a:tabLst>
            </a:pPr>
            <a:r>
              <a:rPr lang="en-GB" sz="2000" dirty="0">
                <a:ea typeface="Times New Roman" panose="02020603050405020304" pitchFamily="18" charset="0"/>
                <a:cs typeface="Times New Roman" panose="02020603050405020304" pitchFamily="18" charset="0"/>
              </a:rPr>
              <a:t>How each of these stages operates is explained in more detail in the school’s Complaints Policy.</a:t>
            </a:r>
          </a:p>
          <a:p>
            <a:pPr algn="just">
              <a:lnSpc>
                <a:spcPct val="150000"/>
              </a:lnSpc>
              <a:spcAft>
                <a:spcPts val="600"/>
              </a:spcAft>
              <a:tabLst>
                <a:tab pos="2637155" algn="ctr"/>
                <a:tab pos="5274310" algn="r"/>
                <a:tab pos="457200" algn="l"/>
              </a:tabLst>
            </a:pPr>
            <a:r>
              <a:rPr lang="en-GB" sz="2000" dirty="0">
                <a:ea typeface="Times New Roman" panose="02020603050405020304" pitchFamily="18" charset="0"/>
                <a:cs typeface="Times New Roman" panose="02020603050405020304" pitchFamily="18" charset="0"/>
              </a:rPr>
              <a:t> </a:t>
            </a:r>
            <a:endParaRPr lang="en-GB" sz="2400" dirty="0">
              <a:effectLst/>
              <a:ea typeface="Times New Roman" panose="02020603050405020304" pitchFamily="18" charset="0"/>
            </a:endParaRPr>
          </a:p>
        </p:txBody>
      </p:sp>
      <p:sp>
        <p:nvSpPr>
          <p:cNvPr id="4" name="TextBox 3">
            <a:extLst>
              <a:ext uri="{FF2B5EF4-FFF2-40B4-BE49-F238E27FC236}">
                <a16:creationId xmlns:a16="http://schemas.microsoft.com/office/drawing/2014/main" id="{0078ADC9-9FAE-4D26-8437-278751095013}"/>
              </a:ext>
            </a:extLst>
          </p:cNvPr>
          <p:cNvSpPr txBox="1"/>
          <p:nvPr/>
        </p:nvSpPr>
        <p:spPr>
          <a:xfrm>
            <a:off x="2248222" y="241120"/>
            <a:ext cx="6644640" cy="830997"/>
          </a:xfrm>
          <a:prstGeom prst="rect">
            <a:avLst/>
          </a:prstGeom>
          <a:noFill/>
        </p:spPr>
        <p:txBody>
          <a:bodyPr wrap="square" rtlCol="0">
            <a:spAutoFit/>
          </a:bodyPr>
          <a:lstStyle/>
          <a:p>
            <a:pPr algn="ctr"/>
            <a:r>
              <a:rPr lang="en-GB" sz="4800" b="1" dirty="0"/>
              <a:t>Complaints</a:t>
            </a:r>
          </a:p>
        </p:txBody>
      </p:sp>
    </p:spTree>
    <p:extLst>
      <p:ext uri="{BB962C8B-B14F-4D97-AF65-F5344CB8AC3E}">
        <p14:creationId xmlns:p14="http://schemas.microsoft.com/office/powerpoint/2010/main" val="3681792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966F71-9761-4984-9AF1-D00C8CD97836}"/>
              </a:ext>
            </a:extLst>
          </p:cNvPr>
          <p:cNvSpPr>
            <a:spLocks noGrp="1"/>
          </p:cNvSpPr>
          <p:nvPr>
            <p:ph idx="1"/>
          </p:nvPr>
        </p:nvSpPr>
        <p:spPr>
          <a:xfrm>
            <a:off x="167425" y="1165225"/>
            <a:ext cx="11912958" cy="5254826"/>
          </a:xfrm>
        </p:spPr>
        <p:txBody>
          <a:bodyPr>
            <a:noAutofit/>
          </a:bodyPr>
          <a:lstStyle/>
          <a:p>
            <a:pPr marL="0" indent="0">
              <a:buNone/>
            </a:pPr>
            <a:r>
              <a:rPr lang="en-GB" sz="2000" dirty="0">
                <a:solidFill>
                  <a:schemeClr val="tx1"/>
                </a:solidFill>
              </a:rPr>
              <a:t>The Essex Local offer, includes information about support services and local opportunities for children and young people with SEND. Under the Children and Families Act 2014 each Local Authority was required to publish a Local Offer detailing what provision and services were available in their area for children and young people with SEND by the 1st September 2014. </a:t>
            </a:r>
          </a:p>
          <a:p>
            <a:pPr marL="0" indent="0">
              <a:buNone/>
            </a:pPr>
            <a:r>
              <a:rPr lang="en-GB" sz="2000" dirty="0">
                <a:solidFill>
                  <a:schemeClr val="tx1"/>
                </a:solidFill>
              </a:rPr>
              <a:t>The Local Offer is a dynamic resource that is developed  and refined over time with the assistance of our partners, parents and young people. </a:t>
            </a:r>
            <a:r>
              <a:rPr lang="en-GB" sz="2000" dirty="0">
                <a:solidFill>
                  <a:schemeClr val="bg1"/>
                </a:solidFill>
                <a:hlinkClick r:id="rId2">
                  <a:extLst>
                    <a:ext uri="{A12FA001-AC4F-418D-AE19-62706E023703}">
                      <ahyp:hlinkClr xmlns:ahyp="http://schemas.microsoft.com/office/drawing/2018/hyperlinkcolor" val="tx"/>
                    </a:ext>
                  </a:extLst>
                </a:hlinkClick>
              </a:rPr>
              <a:t>http://www.essexlocaloffer.org.uk/</a:t>
            </a:r>
            <a:r>
              <a:rPr lang="en-GB" sz="2000" dirty="0">
                <a:solidFill>
                  <a:schemeClr val="bg1"/>
                </a:solidFill>
              </a:rPr>
              <a:t> </a:t>
            </a:r>
          </a:p>
          <a:p>
            <a:endParaRPr lang="en-GB" sz="100" b="1" dirty="0">
              <a:solidFill>
                <a:schemeClr val="bg1"/>
              </a:solidFill>
            </a:endParaRPr>
          </a:p>
          <a:p>
            <a:pPr marL="0" indent="0">
              <a:buNone/>
            </a:pPr>
            <a:r>
              <a:rPr lang="en-GB" sz="2000" b="1" dirty="0">
                <a:solidFill>
                  <a:schemeClr val="tx1"/>
                </a:solidFill>
              </a:rPr>
              <a:t>Useful Contacts</a:t>
            </a:r>
            <a:endParaRPr lang="en-GB" sz="2000" dirty="0">
              <a:solidFill>
                <a:schemeClr val="tx1"/>
              </a:solidFill>
            </a:endParaRPr>
          </a:p>
          <a:p>
            <a:r>
              <a:rPr lang="en-GB" sz="2000" dirty="0">
                <a:solidFill>
                  <a:schemeClr val="tx1"/>
                </a:solidFill>
              </a:rPr>
              <a:t>Parent Partnership - 01245 436036</a:t>
            </a:r>
          </a:p>
          <a:p>
            <a:r>
              <a:rPr lang="en-GB" sz="2000" dirty="0">
                <a:solidFill>
                  <a:schemeClr val="tx1"/>
                </a:solidFill>
              </a:rPr>
              <a:t>Essex Local Education Authority (Education) - 0845 603 2200</a:t>
            </a:r>
          </a:p>
          <a:p>
            <a:endParaRPr lang="en-GB" sz="100" b="1" dirty="0">
              <a:solidFill>
                <a:schemeClr val="tx1"/>
              </a:solidFill>
            </a:endParaRPr>
          </a:p>
          <a:p>
            <a:pPr marL="0" indent="0">
              <a:buNone/>
            </a:pPr>
            <a:r>
              <a:rPr lang="en-GB" sz="2000" b="1" dirty="0">
                <a:solidFill>
                  <a:schemeClr val="tx1"/>
                </a:solidFill>
              </a:rPr>
              <a:t>Other Useful Website Links</a:t>
            </a:r>
            <a:endParaRPr lang="en-GB" sz="2000" dirty="0">
              <a:solidFill>
                <a:schemeClr val="tx1"/>
              </a:solidFill>
            </a:endParaRPr>
          </a:p>
          <a:p>
            <a:r>
              <a:rPr lang="en-GB" sz="2000" dirty="0">
                <a:solidFill>
                  <a:schemeClr val="tx1"/>
                </a:solidFill>
              </a:rPr>
              <a:t>Young Minds:  </a:t>
            </a:r>
            <a:r>
              <a:rPr lang="en-GB" sz="2000" u="sng" dirty="0">
                <a:solidFill>
                  <a:schemeClr val="tx1"/>
                </a:solidFill>
                <a:hlinkClick r:id="rId3">
                  <a:extLst>
                    <a:ext uri="{A12FA001-AC4F-418D-AE19-62706E023703}">
                      <ahyp:hlinkClr xmlns:ahyp="http://schemas.microsoft.com/office/drawing/2018/hyperlinkcolor" val="tx"/>
                    </a:ext>
                  </a:extLst>
                </a:hlinkClick>
              </a:rPr>
              <a:t>http://www.youngminds.org.uk/</a:t>
            </a:r>
            <a:endParaRPr lang="en-GB" sz="2000" dirty="0">
              <a:solidFill>
                <a:schemeClr val="tx1"/>
              </a:solidFill>
            </a:endParaRPr>
          </a:p>
          <a:p>
            <a:r>
              <a:rPr lang="en-GB" sz="2000" dirty="0">
                <a:solidFill>
                  <a:schemeClr val="tx1"/>
                </a:solidFill>
              </a:rPr>
              <a:t>Autism Concern:  </a:t>
            </a:r>
            <a:r>
              <a:rPr lang="en-GB" sz="2000" u="sng" dirty="0">
                <a:solidFill>
                  <a:schemeClr val="tx1"/>
                </a:solidFill>
                <a:hlinkClick r:id="rId4">
                  <a:extLst>
                    <a:ext uri="{A12FA001-AC4F-418D-AE19-62706E023703}">
                      <ahyp:hlinkClr xmlns:ahyp="http://schemas.microsoft.com/office/drawing/2018/hyperlinkcolor" val="tx"/>
                    </a:ext>
                  </a:extLst>
                </a:hlinkClick>
              </a:rPr>
              <a:t>http://www.autismconcern.org/</a:t>
            </a:r>
            <a:r>
              <a:rPr lang="en-GB" sz="2000" u="sng" dirty="0">
                <a:solidFill>
                  <a:schemeClr val="tx1"/>
                </a:solidFill>
              </a:rPr>
              <a:t> </a:t>
            </a:r>
            <a:endParaRPr lang="en-GB" sz="2000" dirty="0">
              <a:solidFill>
                <a:schemeClr val="tx1"/>
              </a:solidFill>
            </a:endParaRPr>
          </a:p>
          <a:p>
            <a:r>
              <a:rPr lang="en-GB" sz="2000" dirty="0">
                <a:solidFill>
                  <a:schemeClr val="tx1"/>
                </a:solidFill>
              </a:rPr>
              <a:t>Emotional Wellbeing and Mental Health Service: </a:t>
            </a:r>
            <a:r>
              <a:rPr lang="en-GB" sz="2000" u="sng" dirty="0">
                <a:solidFill>
                  <a:schemeClr val="tx1"/>
                </a:solidFill>
                <a:hlinkClick r:id="rId5">
                  <a:extLst>
                    <a:ext uri="{A12FA001-AC4F-418D-AE19-62706E023703}">
                      <ahyp:hlinkClr xmlns:ahyp="http://schemas.microsoft.com/office/drawing/2018/hyperlinkcolor" val="tx"/>
                    </a:ext>
                  </a:extLst>
                </a:hlinkClick>
              </a:rPr>
              <a:t>http://www.nelft.nhs.uk/services-ewmhs</a:t>
            </a:r>
            <a:r>
              <a:rPr lang="en-GB" sz="2000" u="sng" dirty="0">
                <a:solidFill>
                  <a:schemeClr val="tx1"/>
                </a:solidFill>
              </a:rPr>
              <a:t> </a:t>
            </a:r>
            <a:endParaRPr lang="en-GB" sz="2000" dirty="0">
              <a:solidFill>
                <a:schemeClr val="tx1"/>
              </a:solidFill>
            </a:endParaRPr>
          </a:p>
          <a:p>
            <a:pPr marL="0" indent="0">
              <a:buNone/>
            </a:pPr>
            <a:endParaRPr lang="en-GB" sz="1200" dirty="0">
              <a:solidFill>
                <a:schemeClr val="tx1"/>
              </a:solidFill>
            </a:endParaRPr>
          </a:p>
        </p:txBody>
      </p:sp>
      <p:sp>
        <p:nvSpPr>
          <p:cNvPr id="4" name="TextBox 3">
            <a:extLst>
              <a:ext uri="{FF2B5EF4-FFF2-40B4-BE49-F238E27FC236}">
                <a16:creationId xmlns:a16="http://schemas.microsoft.com/office/drawing/2014/main" id="{EE2F0B92-909E-469E-8146-9B88C313464A}"/>
              </a:ext>
            </a:extLst>
          </p:cNvPr>
          <p:cNvSpPr txBox="1"/>
          <p:nvPr/>
        </p:nvSpPr>
        <p:spPr>
          <a:xfrm>
            <a:off x="2170948" y="189606"/>
            <a:ext cx="6644640" cy="830997"/>
          </a:xfrm>
          <a:prstGeom prst="rect">
            <a:avLst/>
          </a:prstGeom>
          <a:noFill/>
        </p:spPr>
        <p:txBody>
          <a:bodyPr wrap="square" rtlCol="0">
            <a:spAutoFit/>
          </a:bodyPr>
          <a:lstStyle/>
          <a:p>
            <a:pPr algn="ctr"/>
            <a:r>
              <a:rPr lang="en-GB" sz="4800" b="1" dirty="0"/>
              <a:t>Further Information</a:t>
            </a:r>
          </a:p>
        </p:txBody>
      </p:sp>
    </p:spTree>
    <p:extLst>
      <p:ext uri="{BB962C8B-B14F-4D97-AF65-F5344CB8AC3E}">
        <p14:creationId xmlns:p14="http://schemas.microsoft.com/office/powerpoint/2010/main" val="1014355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3425509" y="1048728"/>
            <a:ext cx="5340981" cy="505679"/>
          </a:xfrm>
        </p:spPr>
        <p:txBody>
          <a:bodyPr>
            <a:noAutofit/>
          </a:bodyPr>
          <a:lstStyle/>
          <a:p>
            <a:r>
              <a:rPr lang="en-US" sz="2000" b="1" dirty="0"/>
              <a:t>AIMS</a:t>
            </a:r>
            <a:endParaRPr lang="en-GB" sz="2000" b="1" dirty="0"/>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1"/>
            <a:ext cx="852016" cy="904240"/>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rPr>
              <a:t>DEBDEN PRIMARY ACADEMY</a:t>
            </a:r>
            <a:endParaRPr kumimoji="0" lang="en-GB"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12" name="Content Placeholder 11">
            <a:extLst>
              <a:ext uri="{FF2B5EF4-FFF2-40B4-BE49-F238E27FC236}">
                <a16:creationId xmlns:a16="http://schemas.microsoft.com/office/drawing/2014/main" id="{CCF683E1-16FE-40D6-895D-B6814ED6BC2A}"/>
              </a:ext>
            </a:extLst>
          </p:cNvPr>
          <p:cNvSpPr>
            <a:spLocks noGrp="1"/>
          </p:cNvSpPr>
          <p:nvPr>
            <p:ph idx="1"/>
          </p:nvPr>
        </p:nvSpPr>
        <p:spPr>
          <a:xfrm>
            <a:off x="243840" y="1774208"/>
            <a:ext cx="11948160" cy="4817661"/>
          </a:xfrm>
        </p:spPr>
        <p:txBody>
          <a:bodyPr>
            <a:noAutofit/>
          </a:bodyPr>
          <a:lstStyle/>
          <a:p>
            <a:r>
              <a:rPr lang="en-GB" sz="2400" b="1" dirty="0">
                <a:solidFill>
                  <a:schemeClr val="tx1"/>
                </a:solidFill>
                <a:latin typeface="+mj-lt"/>
              </a:rPr>
              <a:t>Debden Primary Academy</a:t>
            </a:r>
            <a:r>
              <a:rPr lang="en-GB" sz="2400" dirty="0">
                <a:solidFill>
                  <a:schemeClr val="tx1"/>
                </a:solidFill>
                <a:latin typeface="+mj-lt"/>
              </a:rPr>
              <a:t> is a fully inclusive school who ensures that </a:t>
            </a:r>
            <a:r>
              <a:rPr lang="en-GB" sz="2400" b="1" dirty="0">
                <a:solidFill>
                  <a:schemeClr val="tx1"/>
                </a:solidFill>
                <a:latin typeface="+mj-lt"/>
              </a:rPr>
              <a:t>all</a:t>
            </a:r>
            <a:r>
              <a:rPr lang="en-GB" sz="2400" dirty="0">
                <a:solidFill>
                  <a:schemeClr val="tx1"/>
                </a:solidFill>
                <a:latin typeface="+mj-lt"/>
              </a:rPr>
              <a:t> pupils achieve their potential personally, socially, emotionally, physically and educationally.  </a:t>
            </a:r>
          </a:p>
          <a:p>
            <a:r>
              <a:rPr lang="en-GB" sz="2400" dirty="0">
                <a:solidFill>
                  <a:schemeClr val="tx1"/>
                </a:solidFill>
                <a:latin typeface="+mj-lt"/>
              </a:rPr>
              <a:t>Our SEND information report lets you understand how we support pupils with special educational needs and disabilities.  </a:t>
            </a:r>
          </a:p>
          <a:p>
            <a:r>
              <a:rPr lang="en-GB" sz="2400" dirty="0">
                <a:solidFill>
                  <a:schemeClr val="tx1"/>
                </a:solidFill>
                <a:latin typeface="+mj-lt"/>
              </a:rPr>
              <a:t>Children are identified as having SEND when they have a significantly greater difficulty in learning than the majority of children the same age or have a disability which prevents or hinders them from  making use of education facilities of a kind generally provided for children of the same age in schools within the area of the Local Authority</a:t>
            </a:r>
            <a:r>
              <a:rPr lang="en-GB" sz="2400" i="1" dirty="0">
                <a:solidFill>
                  <a:schemeClr val="tx1"/>
                </a:solidFill>
                <a:latin typeface="+mj-lt"/>
              </a:rPr>
              <a:t> (SEND Regulations 2014). </a:t>
            </a:r>
          </a:p>
          <a:p>
            <a:r>
              <a:rPr lang="en-GB" sz="2400" dirty="0">
                <a:solidFill>
                  <a:schemeClr val="tx1"/>
                </a:solidFill>
                <a:latin typeface="+mj-lt"/>
              </a:rPr>
              <a:t>The Special Education Needs Co-ordinator (SENDCo) is Claudia Cope.</a:t>
            </a:r>
          </a:p>
          <a:p>
            <a:r>
              <a:rPr lang="en-GB" sz="2400" dirty="0">
                <a:solidFill>
                  <a:schemeClr val="tx1"/>
                </a:solidFill>
                <a:latin typeface="+mj-lt"/>
              </a:rPr>
              <a:t>The Governor with responsibility for SEND is Isobel </a:t>
            </a:r>
            <a:r>
              <a:rPr lang="en-GB" sz="2400" dirty="0" err="1">
                <a:solidFill>
                  <a:schemeClr val="tx1"/>
                </a:solidFill>
                <a:latin typeface="+mj-lt"/>
              </a:rPr>
              <a:t>Tunnecliff</a:t>
            </a:r>
            <a:r>
              <a:rPr lang="en-GB" sz="2400" dirty="0">
                <a:solidFill>
                  <a:schemeClr val="tx1"/>
                </a:solidFill>
                <a:latin typeface="+mj-lt"/>
              </a:rPr>
              <a:t>.</a:t>
            </a:r>
          </a:p>
          <a:p>
            <a:pPr marL="0" indent="0">
              <a:buNone/>
            </a:pPr>
            <a:r>
              <a:rPr lang="en-GB" sz="2400" dirty="0">
                <a:solidFill>
                  <a:schemeClr val="tx1"/>
                </a:solidFill>
                <a:latin typeface="+mj-lt"/>
              </a:rPr>
              <a:t>     </a:t>
            </a:r>
          </a:p>
        </p:txBody>
      </p:sp>
    </p:spTree>
    <p:extLst>
      <p:ext uri="{BB962C8B-B14F-4D97-AF65-F5344CB8AC3E}">
        <p14:creationId xmlns:p14="http://schemas.microsoft.com/office/powerpoint/2010/main" val="864643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3396453" y="1063196"/>
            <a:ext cx="5340981" cy="721164"/>
          </a:xfrm>
        </p:spPr>
        <p:txBody>
          <a:bodyPr>
            <a:noAutofit/>
          </a:bodyPr>
          <a:lstStyle/>
          <a:p>
            <a:r>
              <a:rPr lang="en-US" sz="2000" b="1" dirty="0"/>
              <a:t>HOW DO WE IDENTIFY CHILDREN’S NEEDS?</a:t>
            </a:r>
            <a:endParaRPr lang="en-GB" sz="2000" b="1" dirty="0"/>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1"/>
            <a:ext cx="852016" cy="904240"/>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solidFill>
                  <a:srgbClr val="000000"/>
                </a:solidFill>
              </a:endParaRPr>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2800" dirty="0">
                <a:ln>
                  <a:solidFill>
                    <a:sysClr val="windowText" lastClr="000000"/>
                  </a:solidFill>
                </a:ln>
                <a:solidFill>
                  <a:sysClr val="window" lastClr="FFFFFF"/>
                </a:solidFill>
                <a:latin typeface="Berlin Sans FB Demi" panose="020E0802020502020306" pitchFamily="34" charset="0"/>
              </a:rPr>
              <a:t>DEBDEN PRIMARY ACADEMY</a:t>
            </a:r>
            <a:endParaRPr lang="en-GB" sz="2800" dirty="0">
              <a:ln>
                <a:solidFill>
                  <a:sysClr val="windowText" lastClr="000000"/>
                </a:solidFill>
              </a:ln>
              <a:solidFill>
                <a:sysClr val="window" lastClr="FFFFFF"/>
              </a:solidFill>
              <a:latin typeface="Berlin Sans FB Demi" panose="020E0802020502020306" pitchFamily="34" charset="0"/>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11" name="Text Box 192"/>
          <p:cNvSpPr txBox="1"/>
          <p:nvPr/>
        </p:nvSpPr>
        <p:spPr>
          <a:xfrm>
            <a:off x="772979" y="1948056"/>
            <a:ext cx="5531080" cy="440710"/>
          </a:xfrm>
          <a:prstGeom prst="rect">
            <a:avLst/>
          </a:prstGeom>
          <a:solidFill>
            <a:srgbClr val="FFC000">
              <a:lumMod val="60000"/>
              <a:lumOff val="40000"/>
            </a:srgb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400" b="1" dirty="0">
                <a:ea typeface="MS Mincho" panose="02020609040205080304" pitchFamily="49" charset="-128"/>
                <a:cs typeface="Times New Roman" panose="02020603050405020304" pitchFamily="18" charset="0"/>
              </a:rPr>
              <a:t>STEP 1: CONCERNS ARISE</a:t>
            </a:r>
            <a:endParaRPr lang="en-GB" sz="1400" b="1" dirty="0">
              <a:effectLst/>
              <a:ea typeface="MS Mincho" panose="02020609040205080304" pitchFamily="49" charset="-128"/>
              <a:cs typeface="Times New Roman" panose="02020603050405020304" pitchFamily="18" charset="0"/>
            </a:endParaRPr>
          </a:p>
          <a:p>
            <a:pPr>
              <a:spcAft>
                <a:spcPts val="0"/>
              </a:spcAft>
            </a:pPr>
            <a:r>
              <a:rPr lang="en-GB" sz="1000" dirty="0">
                <a:effectLst/>
                <a:latin typeface="Arial" panose="020B0604020202020204" pitchFamily="34" charset="0"/>
                <a:ea typeface="MS Mincho" panose="02020609040205080304" pitchFamily="49" charset="-128"/>
                <a:cs typeface="Times New Roman" panose="02020603050405020304" pitchFamily="18" charset="0"/>
              </a:rPr>
              <a:t> </a:t>
            </a:r>
          </a:p>
          <a:p>
            <a:pPr>
              <a:spcAft>
                <a:spcPts val="0"/>
              </a:spcAft>
            </a:pPr>
            <a:r>
              <a:rPr lang="en-GB" sz="1000" dirty="0">
                <a:effectLst/>
                <a:latin typeface="Arial" panose="020B0604020202020204" pitchFamily="34" charset="0"/>
                <a:ea typeface="MS Mincho" panose="02020609040205080304" pitchFamily="49" charset="-128"/>
                <a:cs typeface="Times New Roman" panose="02020603050405020304" pitchFamily="18" charset="0"/>
              </a:rPr>
              <a:t> </a:t>
            </a:r>
          </a:p>
          <a:p>
            <a:pPr>
              <a:spcAft>
                <a:spcPts val="0"/>
              </a:spcAft>
            </a:pPr>
            <a:r>
              <a:rPr lang="en-GB" sz="1000" dirty="0">
                <a:effectLst/>
                <a:latin typeface="Arial" panose="020B0604020202020204" pitchFamily="34" charset="0"/>
                <a:ea typeface="MS Mincho" panose="02020609040205080304" pitchFamily="49" charset="-128"/>
                <a:cs typeface="Times New Roman" panose="02020603050405020304" pitchFamily="18" charset="0"/>
              </a:rPr>
              <a:t> </a:t>
            </a:r>
          </a:p>
          <a:p>
            <a:pPr>
              <a:spcAft>
                <a:spcPts val="0"/>
              </a:spcAft>
            </a:pPr>
            <a:r>
              <a:rPr lang="en-GB" sz="12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2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2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000" dirty="0">
                <a:effectLst/>
                <a:latin typeface="Arial" panose="020B0604020202020204" pitchFamily="34" charset="0"/>
                <a:ea typeface="MS Mincho" panose="02020609040205080304" pitchFamily="49" charset="-128"/>
                <a:cs typeface="Times New Roman" panose="02020603050405020304" pitchFamily="18" charset="0"/>
              </a:rPr>
              <a:t> </a:t>
            </a:r>
          </a:p>
        </p:txBody>
      </p:sp>
      <p:sp>
        <p:nvSpPr>
          <p:cNvPr id="13" name="Text Box 18"/>
          <p:cNvSpPr txBox="1"/>
          <p:nvPr/>
        </p:nvSpPr>
        <p:spPr>
          <a:xfrm>
            <a:off x="772979" y="3526698"/>
            <a:ext cx="4873755" cy="334542"/>
          </a:xfrm>
          <a:prstGeom prst="rect">
            <a:avLst/>
          </a:prstGeom>
          <a:solidFill>
            <a:srgbClr val="5B9BD5">
              <a:lumMod val="40000"/>
              <a:lumOff val="60000"/>
            </a:srgb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400" b="1" dirty="0">
                <a:effectLst/>
                <a:ea typeface="MS Mincho" panose="02020609040205080304" pitchFamily="49" charset="-128"/>
                <a:cs typeface="Times New Roman" panose="02020603050405020304" pitchFamily="18" charset="0"/>
              </a:rPr>
              <a:t>STEP 3 HIGH QUALITY TEACHING</a:t>
            </a:r>
            <a:endParaRPr lang="en-GB" sz="1400" dirty="0">
              <a:effectLst/>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p:txBody>
      </p:sp>
      <p:sp>
        <p:nvSpPr>
          <p:cNvPr id="14" name="Text Box 5"/>
          <p:cNvSpPr txBox="1"/>
          <p:nvPr/>
        </p:nvSpPr>
        <p:spPr>
          <a:xfrm>
            <a:off x="772979" y="4165735"/>
            <a:ext cx="4848355" cy="351356"/>
          </a:xfrm>
          <a:prstGeom prst="rect">
            <a:avLst/>
          </a:prstGeom>
          <a:solidFill>
            <a:srgbClr val="5B9BD5">
              <a:lumMod val="40000"/>
              <a:lumOff val="60000"/>
            </a:srgb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400" b="1" dirty="0">
                <a:effectLst/>
                <a:ea typeface="MS Mincho" panose="02020609040205080304" pitchFamily="49" charset="-128"/>
                <a:cs typeface="Times New Roman" panose="02020603050405020304" pitchFamily="18" charset="0"/>
              </a:rPr>
              <a:t>STEP 3: INTERVENTIONS</a:t>
            </a:r>
            <a:endParaRPr lang="en-GB" sz="1400" dirty="0">
              <a:effectLst/>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4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p:txBody>
      </p:sp>
      <p:sp>
        <p:nvSpPr>
          <p:cNvPr id="15" name="Text Box 27"/>
          <p:cNvSpPr txBox="1"/>
          <p:nvPr/>
        </p:nvSpPr>
        <p:spPr>
          <a:xfrm>
            <a:off x="752472" y="4914331"/>
            <a:ext cx="5262562" cy="365005"/>
          </a:xfrm>
          <a:prstGeom prst="rect">
            <a:avLst/>
          </a:prstGeom>
          <a:solidFill>
            <a:srgbClr val="70AD47">
              <a:lumMod val="60000"/>
              <a:lumOff val="40000"/>
            </a:srgb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endParaRPr lang="en-GB" sz="400" b="1" dirty="0">
              <a:effectLst/>
              <a:latin typeface="Gill Sans MT" panose="020B0502020104020203" pitchFamily="34" charset="0"/>
              <a:ea typeface="MS Mincho" panose="02020609040205080304" pitchFamily="49" charset="-128"/>
              <a:cs typeface="Times New Roman" panose="02020603050405020304" pitchFamily="18" charset="0"/>
            </a:endParaRPr>
          </a:p>
          <a:p>
            <a:pPr algn="ctr">
              <a:spcAft>
                <a:spcPts val="0"/>
              </a:spcAft>
            </a:pPr>
            <a:r>
              <a:rPr lang="en-GB" sz="1400" b="1" dirty="0">
                <a:effectLst/>
                <a:latin typeface="Gill Sans MT" panose="020B0502020104020203" pitchFamily="34" charset="0"/>
                <a:ea typeface="MS Mincho" panose="02020609040205080304" pitchFamily="49" charset="-128"/>
                <a:cs typeface="Times New Roman" panose="02020603050405020304" pitchFamily="18" charset="0"/>
              </a:rPr>
              <a:t>STEP 4:  ONE PLAN</a:t>
            </a:r>
            <a:r>
              <a:rPr lang="en-GB" sz="11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p:txBody>
      </p:sp>
      <p:sp>
        <p:nvSpPr>
          <p:cNvPr id="16" name="Text Box 30"/>
          <p:cNvSpPr txBox="1"/>
          <p:nvPr/>
        </p:nvSpPr>
        <p:spPr>
          <a:xfrm>
            <a:off x="2139885" y="6010590"/>
            <a:ext cx="2139941" cy="466725"/>
          </a:xfrm>
          <a:prstGeom prst="rect">
            <a:avLst/>
          </a:prstGeom>
          <a:solidFill>
            <a:srgbClr val="ED7D31">
              <a:lumMod val="60000"/>
              <a:lumOff val="40000"/>
            </a:srgb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b="1" dirty="0">
                <a:effectLst/>
                <a:latin typeface="Gill Sans MT" panose="020B0502020104020203" pitchFamily="34" charset="0"/>
                <a:ea typeface="MS Mincho" panose="02020609040205080304" pitchFamily="49" charset="-128"/>
                <a:cs typeface="Times New Roman" panose="02020603050405020304" pitchFamily="18" charset="0"/>
              </a:rPr>
              <a:t>EHCP application</a:t>
            </a:r>
            <a:endParaRPr lang="en-GB" sz="1200" dirty="0">
              <a:effectLst/>
              <a:latin typeface="Arial" panose="020B0604020202020204" pitchFamily="34" charset="0"/>
              <a:ea typeface="MS Mincho" panose="02020609040205080304" pitchFamily="49" charset="-128"/>
              <a:cs typeface="Times New Roman" panose="02020603050405020304" pitchFamily="18" charset="0"/>
            </a:endParaRPr>
          </a:p>
        </p:txBody>
      </p:sp>
      <p:sp>
        <p:nvSpPr>
          <p:cNvPr id="17" name="Text Box 17"/>
          <p:cNvSpPr txBox="1"/>
          <p:nvPr/>
        </p:nvSpPr>
        <p:spPr>
          <a:xfrm>
            <a:off x="887509" y="2799252"/>
            <a:ext cx="5416550" cy="286497"/>
          </a:xfrm>
          <a:prstGeom prst="rect">
            <a:avLst/>
          </a:prstGeom>
          <a:solidFill>
            <a:srgbClr val="70AD47">
              <a:lumMod val="40000"/>
              <a:lumOff val="60000"/>
            </a:srgb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400" b="1" dirty="0">
                <a:effectLst/>
                <a:latin typeface="Gill Sans MT" panose="020B0502020104020203" pitchFamily="34" charset="0"/>
                <a:ea typeface="MS Mincho" panose="02020609040205080304" pitchFamily="49" charset="-128"/>
                <a:cs typeface="Times New Roman" panose="02020603050405020304" pitchFamily="18" charset="0"/>
              </a:rPr>
              <a:t>STEP 2:  ASSESS AND IDENTIFY NEED</a:t>
            </a:r>
            <a:endParaRPr lang="en-GB" sz="14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000" b="1" dirty="0">
                <a:effectLst/>
                <a:latin typeface="Gill Sans MT" panose="020B0502020104020203"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3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2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p:txBody>
      </p:sp>
      <p:sp>
        <p:nvSpPr>
          <p:cNvPr id="18" name="Text Box 2"/>
          <p:cNvSpPr txBox="1">
            <a:spLocks noChangeArrowheads="1"/>
          </p:cNvSpPr>
          <p:nvPr/>
        </p:nvSpPr>
        <p:spPr bwMode="auto">
          <a:xfrm>
            <a:off x="7247767" y="3809045"/>
            <a:ext cx="1489667" cy="708046"/>
          </a:xfrm>
          <a:prstGeom prst="rect">
            <a:avLst/>
          </a:prstGeom>
          <a:solidFill>
            <a:srgbClr val="FFFF99"/>
          </a:solidFill>
          <a:ln w="9525">
            <a:solidFill>
              <a:srgbClr val="000000"/>
            </a:solidFill>
            <a:miter lim="800000"/>
            <a:headEnd/>
            <a:tailEnd/>
          </a:ln>
        </p:spPr>
        <p:txBody>
          <a:bodyPr rot="0" vert="horz" wrap="square" lIns="91440" tIns="45720" rIns="91440" bIns="45720" anchor="t" anchorCtr="0">
            <a:noAutofit/>
          </a:bodyPr>
          <a:lstStyle/>
          <a:p>
            <a:pPr algn="ctr">
              <a:spcAft>
                <a:spcPts val="0"/>
              </a:spcAft>
            </a:pPr>
            <a:r>
              <a:rPr lang="en-GB" sz="1400" b="1" dirty="0">
                <a:effectLst/>
                <a:latin typeface="Arial" panose="020B0604020202020204" pitchFamily="34" charset="0"/>
                <a:ea typeface="MS Mincho" panose="02020609040205080304" pitchFamily="49" charset="-128"/>
                <a:cs typeface="Times New Roman" panose="02020603050405020304" pitchFamily="18" charset="0"/>
              </a:rPr>
              <a:t> </a:t>
            </a:r>
            <a:r>
              <a:rPr lang="en-GB" b="1" dirty="0">
                <a:effectLst/>
                <a:ea typeface="MS Mincho" panose="02020609040205080304" pitchFamily="49" charset="-128"/>
                <a:cs typeface="Times New Roman" panose="02020603050405020304" pitchFamily="18" charset="0"/>
              </a:rPr>
              <a:t>Monitoring List</a:t>
            </a:r>
            <a:endParaRPr lang="en-GB" sz="1200" dirty="0">
              <a:effectLst/>
              <a:ea typeface="MS Mincho" panose="02020609040205080304" pitchFamily="49" charset="-128"/>
              <a:cs typeface="Times New Roman" panose="02020603050405020304" pitchFamily="18" charset="0"/>
            </a:endParaRPr>
          </a:p>
          <a:p>
            <a:pPr algn="ctr">
              <a:spcAft>
                <a:spcPts val="0"/>
              </a:spcAft>
            </a:pPr>
            <a:r>
              <a:rPr lang="en-GB" sz="1600" dirty="0">
                <a:effectLst/>
                <a:latin typeface="Arial" panose="020B0604020202020204" pitchFamily="34" charset="0"/>
                <a:ea typeface="MS Mincho" panose="02020609040205080304" pitchFamily="49" charset="-128"/>
                <a:cs typeface="Times New Roman" panose="02020603050405020304" pitchFamily="18" charset="0"/>
              </a:rPr>
              <a:t> </a:t>
            </a:r>
            <a:endParaRPr lang="en-GB" sz="1000" dirty="0">
              <a:effectLst/>
              <a:latin typeface="Arial" panose="020B0604020202020204" pitchFamily="34" charset="0"/>
              <a:ea typeface="MS Mincho" panose="02020609040205080304" pitchFamily="49" charset="-128"/>
              <a:cs typeface="Times New Roman" panose="02020603050405020304" pitchFamily="18" charset="0"/>
            </a:endParaRPr>
          </a:p>
          <a:p>
            <a:pPr>
              <a:spcAft>
                <a:spcPts val="0"/>
              </a:spcAft>
            </a:pPr>
            <a:r>
              <a:rPr lang="en-GB" sz="1000" dirty="0">
                <a:effectLst/>
                <a:latin typeface="Arial" panose="020B0604020202020204" pitchFamily="34" charset="0"/>
                <a:ea typeface="MS Mincho" panose="02020609040205080304" pitchFamily="49" charset="-128"/>
                <a:cs typeface="Times New Roman" panose="02020603050405020304" pitchFamily="18" charset="0"/>
              </a:rPr>
              <a:t> </a:t>
            </a:r>
          </a:p>
        </p:txBody>
      </p:sp>
      <p:sp>
        <p:nvSpPr>
          <p:cNvPr id="19" name="Text Box 211"/>
          <p:cNvSpPr txBox="1"/>
          <p:nvPr/>
        </p:nvSpPr>
        <p:spPr>
          <a:xfrm>
            <a:off x="7124131" y="2643379"/>
            <a:ext cx="4737311" cy="531812"/>
          </a:xfrm>
          <a:prstGeom prst="rect">
            <a:avLst/>
          </a:prstGeom>
          <a:solidFill>
            <a:srgbClr val="B8E08C"/>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effectLst/>
                <a:latin typeface="Gill Sans MT" panose="020B0502020104020203" pitchFamily="34" charset="0"/>
                <a:ea typeface="MS Mincho" panose="02020609040205080304" pitchFamily="49" charset="-128"/>
                <a:cs typeface="Times New Roman" panose="02020603050405020304" pitchFamily="18" charset="0"/>
              </a:rPr>
              <a:t>Compare to age related expectations and identified as Wave 1, 2 or 3</a:t>
            </a:r>
            <a:endParaRPr lang="en-GB" sz="1600" dirty="0">
              <a:effectLst/>
              <a:latin typeface="Arial" panose="020B0604020202020204" pitchFamily="34" charset="0"/>
              <a:ea typeface="MS Mincho" panose="02020609040205080304" pitchFamily="49" charset="-128"/>
              <a:cs typeface="Times New Roman" panose="02020603050405020304" pitchFamily="18" charset="0"/>
            </a:endParaRPr>
          </a:p>
        </p:txBody>
      </p:sp>
      <p:sp>
        <p:nvSpPr>
          <p:cNvPr id="8" name="Rectangle 10"/>
          <p:cNvSpPr>
            <a:spLocks noChangeArrowheads="1"/>
          </p:cNvSpPr>
          <p:nvPr/>
        </p:nvSpPr>
        <p:spPr bwMode="auto">
          <a:xfrm>
            <a:off x="5207000" y="1258888"/>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cxnSp>
        <p:nvCxnSpPr>
          <p:cNvPr id="24" name="Straight Arrow Connector 23"/>
          <p:cNvCxnSpPr/>
          <p:nvPr/>
        </p:nvCxnSpPr>
        <p:spPr>
          <a:xfrm>
            <a:off x="6015034" y="4165735"/>
            <a:ext cx="110909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6304059" y="4517091"/>
            <a:ext cx="820072" cy="397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6425844" y="4612943"/>
            <a:ext cx="984890" cy="4838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50" name="Straight Arrow Connector 2049"/>
          <p:cNvCxnSpPr/>
          <p:nvPr/>
        </p:nvCxnSpPr>
        <p:spPr>
          <a:xfrm>
            <a:off x="3172786" y="5279336"/>
            <a:ext cx="0" cy="5996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17" idx="3"/>
          </p:cNvCxnSpPr>
          <p:nvPr/>
        </p:nvCxnSpPr>
        <p:spPr>
          <a:xfrm flipV="1">
            <a:off x="6304059" y="2936383"/>
            <a:ext cx="714927" cy="61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979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2529840" y="1007761"/>
            <a:ext cx="7151506" cy="416328"/>
          </a:xfrm>
        </p:spPr>
        <p:txBody>
          <a:bodyPr>
            <a:noAutofit/>
          </a:bodyPr>
          <a:lstStyle/>
          <a:p>
            <a:r>
              <a:rPr lang="en-US" sz="2000" b="1" dirty="0"/>
              <a:t>STEP 1: CONCERNS ARISE</a:t>
            </a:r>
            <a:endParaRPr lang="en-GB" sz="2000" b="1" dirty="0"/>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1"/>
            <a:ext cx="852016" cy="904240"/>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solidFill>
                  <a:srgbClr val="000000"/>
                </a:solidFill>
              </a:endParaRPr>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2800" dirty="0">
                <a:ln>
                  <a:solidFill>
                    <a:sysClr val="windowText" lastClr="000000"/>
                  </a:solidFill>
                </a:ln>
                <a:solidFill>
                  <a:sysClr val="window" lastClr="FFFFFF"/>
                </a:solidFill>
                <a:latin typeface="Berlin Sans FB Demi" panose="020E0802020502020306" pitchFamily="34" charset="0"/>
              </a:rPr>
              <a:t>DEBDEN PRIMARY ACADEMY</a:t>
            </a:r>
            <a:endParaRPr lang="en-GB" sz="2800" dirty="0">
              <a:ln>
                <a:solidFill>
                  <a:sysClr val="windowText" lastClr="000000"/>
                </a:solidFill>
              </a:ln>
              <a:solidFill>
                <a:sysClr val="window" lastClr="FFFFFF"/>
              </a:solidFill>
              <a:latin typeface="Berlin Sans FB Demi" panose="020E0802020502020306" pitchFamily="34" charset="0"/>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12" name="Content Placeholder 11">
            <a:extLst>
              <a:ext uri="{FF2B5EF4-FFF2-40B4-BE49-F238E27FC236}">
                <a16:creationId xmlns:a16="http://schemas.microsoft.com/office/drawing/2014/main" id="{CCF683E1-16FE-40D6-895D-B6814ED6BC2A}"/>
              </a:ext>
            </a:extLst>
          </p:cNvPr>
          <p:cNvSpPr>
            <a:spLocks noGrp="1"/>
          </p:cNvSpPr>
          <p:nvPr>
            <p:ph idx="1"/>
          </p:nvPr>
        </p:nvSpPr>
        <p:spPr>
          <a:xfrm>
            <a:off x="148305" y="1597075"/>
            <a:ext cx="12043695" cy="5396776"/>
          </a:xfrm>
        </p:spPr>
        <p:txBody>
          <a:bodyPr>
            <a:noAutofit/>
          </a:bodyPr>
          <a:lstStyle/>
          <a:p>
            <a:pPr lvl="0">
              <a:buClr>
                <a:srgbClr val="9BAFB5"/>
              </a:buClr>
            </a:pPr>
            <a:r>
              <a:rPr lang="en-GB" sz="2000" dirty="0">
                <a:solidFill>
                  <a:srgbClr val="000000">
                    <a:lumMod val="85000"/>
                    <a:lumOff val="15000"/>
                  </a:srgbClr>
                </a:solidFill>
                <a:ea typeface="Calibri" panose="020F0502020204030204" pitchFamily="34" charset="0"/>
                <a:cs typeface="Times New Roman" panose="02020603050405020304" pitchFamily="18" charset="0"/>
              </a:rPr>
              <a:t>Concerns raised by teacher/ parent/student through observations in class/at home or through ongoing assessments completed.</a:t>
            </a:r>
          </a:p>
          <a:p>
            <a:pPr lvl="0">
              <a:lnSpc>
                <a:spcPct val="90000"/>
              </a:lnSpc>
              <a:buClrTx/>
            </a:pPr>
            <a:r>
              <a:rPr lang="en-GB" sz="2000" dirty="0">
                <a:solidFill>
                  <a:schemeClr val="tx1"/>
                </a:solidFill>
              </a:rPr>
              <a:t>Liaison with external agencies and professionals</a:t>
            </a:r>
          </a:p>
          <a:p>
            <a:pPr lvl="0">
              <a:lnSpc>
                <a:spcPct val="90000"/>
              </a:lnSpc>
              <a:buClrTx/>
            </a:pPr>
            <a:r>
              <a:rPr lang="en-GB" sz="2000" dirty="0">
                <a:solidFill>
                  <a:schemeClr val="tx1"/>
                </a:solidFill>
              </a:rPr>
              <a:t>Health diagnosis </a:t>
            </a:r>
            <a:endParaRPr lang="en-GB" sz="2400" dirty="0">
              <a:solidFill>
                <a:srgbClr val="FFC000"/>
              </a:solidFill>
              <a:ea typeface="Calibri" panose="020F0502020204030204" pitchFamily="34" charset="0"/>
              <a:cs typeface="Times New Roman" panose="02020603050405020304" pitchFamily="18" charset="0"/>
            </a:endParaRPr>
          </a:p>
          <a:p>
            <a:pPr marL="0" indent="0">
              <a:lnSpc>
                <a:spcPct val="200000"/>
              </a:lnSpc>
              <a:buNone/>
            </a:pPr>
            <a:endParaRPr lang="en-US" sz="100" b="1" dirty="0"/>
          </a:p>
          <a:p>
            <a:pPr>
              <a:lnSpc>
                <a:spcPct val="200000"/>
              </a:lnSpc>
            </a:pPr>
            <a:r>
              <a:rPr lang="en-US" sz="2000" dirty="0">
                <a:solidFill>
                  <a:schemeClr val="tx1"/>
                </a:solidFill>
                <a:cs typeface="Times New Roman" panose="02020603050405020304" pitchFamily="18" charset="0"/>
              </a:rPr>
              <a:t>At Debden we use a variety of assessments to identify where the gaps/any difficulties in learning are:</a:t>
            </a:r>
          </a:p>
          <a:p>
            <a:pPr marL="0" indent="0">
              <a:buNone/>
            </a:pPr>
            <a:r>
              <a:rPr lang="en-GB" sz="2400" i="1" dirty="0"/>
              <a:t>-</a:t>
            </a:r>
            <a:r>
              <a:rPr lang="en-GB" sz="2000" i="1" dirty="0"/>
              <a:t>Speech and Language (The Communication Trust Progression tools)</a:t>
            </a:r>
            <a:endParaRPr lang="en-GB" sz="2000" dirty="0"/>
          </a:p>
          <a:p>
            <a:pPr marL="0" indent="0">
              <a:buNone/>
            </a:pPr>
            <a:r>
              <a:rPr lang="en-GB" sz="2000" i="1" dirty="0"/>
              <a:t>-Reading fluency </a:t>
            </a:r>
            <a:endParaRPr lang="en-GB" sz="2000" dirty="0"/>
          </a:p>
          <a:p>
            <a:pPr marL="0" indent="0">
              <a:buNone/>
            </a:pPr>
            <a:r>
              <a:rPr lang="en-GB" sz="2000" i="1" dirty="0"/>
              <a:t>-Numeracy (Times Tables Rockstars and </a:t>
            </a:r>
            <a:r>
              <a:rPr lang="en-GB" sz="2000" i="1" dirty="0" err="1"/>
              <a:t>Numbots</a:t>
            </a:r>
            <a:r>
              <a:rPr lang="en-GB" sz="2000" i="1" dirty="0"/>
              <a:t>)</a:t>
            </a:r>
          </a:p>
          <a:p>
            <a:pPr marL="0" indent="0">
              <a:buNone/>
            </a:pPr>
            <a:r>
              <a:rPr lang="en-GB" sz="2000" i="1" dirty="0"/>
              <a:t>-Spelling of High Frequency Words</a:t>
            </a:r>
          </a:p>
          <a:p>
            <a:pPr marL="0" indent="0">
              <a:buNone/>
            </a:pPr>
            <a:r>
              <a:rPr lang="en-GB" sz="2000" i="1" dirty="0"/>
              <a:t>-PIRA/PUMA Assessment </a:t>
            </a:r>
          </a:p>
          <a:p>
            <a:pPr marL="0" indent="0">
              <a:buNone/>
            </a:pPr>
            <a:r>
              <a:rPr lang="en-GB" sz="2000" i="1" dirty="0"/>
              <a:t>-SDQ                              </a:t>
            </a:r>
            <a:endParaRPr lang="en-GB" sz="2000" dirty="0"/>
          </a:p>
          <a:p>
            <a:pPr>
              <a:lnSpc>
                <a:spcPct val="200000"/>
              </a:lnSpc>
            </a:pPr>
            <a:endParaRPr lang="en-US" sz="2400" dirty="0">
              <a:solidFill>
                <a:schemeClr val="tx1"/>
              </a:solidFill>
              <a:cs typeface="Times New Roman" panose="02020603050405020304" pitchFamily="18" charset="0"/>
            </a:endParaRPr>
          </a:p>
        </p:txBody>
      </p:sp>
      <p:sp>
        <p:nvSpPr>
          <p:cNvPr id="11" name="Rectangle 10"/>
          <p:cNvSpPr/>
          <p:nvPr/>
        </p:nvSpPr>
        <p:spPr>
          <a:xfrm>
            <a:off x="352016" y="4415536"/>
            <a:ext cx="4194226" cy="400110"/>
          </a:xfrm>
          <a:prstGeom prst="rect">
            <a:avLst/>
          </a:prstGeom>
        </p:spPr>
        <p:txBody>
          <a:bodyPr wrap="square">
            <a:spAutoFit/>
          </a:bodyPr>
          <a:lstStyle/>
          <a:p>
            <a:pPr lvl="0"/>
            <a:endParaRPr lang="en-GB" sz="2000" dirty="0">
              <a:solidFill>
                <a:srgbClr val="000000"/>
              </a:solidFill>
            </a:endParaRPr>
          </a:p>
        </p:txBody>
      </p:sp>
      <p:sp>
        <p:nvSpPr>
          <p:cNvPr id="13" name="Title 1">
            <a:extLst>
              <a:ext uri="{FF2B5EF4-FFF2-40B4-BE49-F238E27FC236}">
                <a16:creationId xmlns:a16="http://schemas.microsoft.com/office/drawing/2014/main" id="{B10916BB-C340-466E-A74C-12A5B80784B8}"/>
              </a:ext>
            </a:extLst>
          </p:cNvPr>
          <p:cNvSpPr txBox="1">
            <a:spLocks/>
          </p:cNvSpPr>
          <p:nvPr/>
        </p:nvSpPr>
        <p:spPr bwMode="black">
          <a:xfrm>
            <a:off x="2529840" y="2976722"/>
            <a:ext cx="7151506" cy="416328"/>
          </a:xfrm>
          <a:prstGeom prst="rect">
            <a:avLst/>
          </a:prstGeom>
          <a:solidFill>
            <a:srgbClr val="FFFFFF"/>
          </a:solidFill>
          <a:ln w="31750" cap="sq">
            <a:solidFill>
              <a:srgbClr val="404040"/>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en-US" sz="2000" b="1" dirty="0"/>
              <a:t>STEP 2: ASSESS AND IDENTIFY NEED</a:t>
            </a:r>
            <a:endParaRPr lang="en-GB" sz="2000" b="1" dirty="0"/>
          </a:p>
        </p:txBody>
      </p:sp>
      <p:sp>
        <p:nvSpPr>
          <p:cNvPr id="8" name="TextBox 7"/>
          <p:cNvSpPr txBox="1"/>
          <p:nvPr/>
        </p:nvSpPr>
        <p:spPr>
          <a:xfrm>
            <a:off x="8215953" y="5189025"/>
            <a:ext cx="2743199" cy="923330"/>
          </a:xfrm>
          <a:prstGeom prst="rect">
            <a:avLst/>
          </a:prstGeom>
          <a:solidFill>
            <a:schemeClr val="accent1">
              <a:lumMod val="60000"/>
              <a:lumOff val="40000"/>
            </a:schemeClr>
          </a:solidFill>
        </p:spPr>
        <p:txBody>
          <a:bodyPr wrap="square" rtlCol="0">
            <a:spAutoFit/>
          </a:bodyPr>
          <a:lstStyle/>
          <a:p>
            <a:r>
              <a:rPr lang="en-GB" dirty="0"/>
              <a:t>Children are categorised as Wave 1, 2 or 3 dependent on their level of need</a:t>
            </a:r>
          </a:p>
        </p:txBody>
      </p:sp>
    </p:spTree>
    <p:extLst>
      <p:ext uri="{BB962C8B-B14F-4D97-AF65-F5344CB8AC3E}">
        <p14:creationId xmlns:p14="http://schemas.microsoft.com/office/powerpoint/2010/main" val="968546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2222333" y="1047073"/>
            <a:ext cx="8407021" cy="751293"/>
          </a:xfrm>
        </p:spPr>
        <p:txBody>
          <a:bodyPr>
            <a:noAutofit/>
          </a:bodyPr>
          <a:lstStyle/>
          <a:p>
            <a:r>
              <a:rPr lang="en-GB" sz="2000" b="1" dirty="0"/>
              <a:t>STEP 3: HIGH QUALITY TEACHING AND TARGETED INTERVENTION</a:t>
            </a:r>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1"/>
            <a:ext cx="852016" cy="904240"/>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solidFill>
                  <a:srgbClr val="000000"/>
                </a:solidFill>
              </a:endParaRPr>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2800" dirty="0">
                <a:ln>
                  <a:solidFill>
                    <a:sysClr val="windowText" lastClr="000000"/>
                  </a:solidFill>
                </a:ln>
                <a:solidFill>
                  <a:sysClr val="window" lastClr="FFFFFF"/>
                </a:solidFill>
                <a:latin typeface="Berlin Sans FB Demi" panose="020E0802020502020306" pitchFamily="34" charset="0"/>
              </a:rPr>
              <a:t>DEBDEN PRIMARY ACADEMY</a:t>
            </a:r>
            <a:endParaRPr lang="en-GB" sz="2800" dirty="0">
              <a:ln>
                <a:solidFill>
                  <a:sysClr val="windowText" lastClr="000000"/>
                </a:solidFill>
              </a:ln>
              <a:solidFill>
                <a:sysClr val="window" lastClr="FFFFFF"/>
              </a:solidFill>
              <a:latin typeface="Berlin Sans FB Demi" panose="020E0802020502020306" pitchFamily="34" charset="0"/>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13379977"/>
              </p:ext>
            </p:extLst>
          </p:nvPr>
        </p:nvGraphicFramePr>
        <p:xfrm>
          <a:off x="243839" y="1941198"/>
          <a:ext cx="11763434" cy="4846320"/>
        </p:xfrm>
        <a:graphic>
          <a:graphicData uri="http://schemas.openxmlformats.org/drawingml/2006/table">
            <a:tbl>
              <a:tblPr firstRow="1" bandRow="1">
                <a:tableStyleId>{21E4AEA4-8DFA-4A89-87EB-49C32662AFE0}</a:tableStyleId>
              </a:tblPr>
              <a:tblGrid>
                <a:gridCol w="5881717">
                  <a:extLst>
                    <a:ext uri="{9D8B030D-6E8A-4147-A177-3AD203B41FA5}">
                      <a16:colId xmlns:a16="http://schemas.microsoft.com/office/drawing/2014/main" val="20000"/>
                    </a:ext>
                  </a:extLst>
                </a:gridCol>
                <a:gridCol w="5881717">
                  <a:extLst>
                    <a:ext uri="{9D8B030D-6E8A-4147-A177-3AD203B41FA5}">
                      <a16:colId xmlns:a16="http://schemas.microsoft.com/office/drawing/2014/main" val="20001"/>
                    </a:ext>
                  </a:extLst>
                </a:gridCol>
              </a:tblGrid>
              <a:tr h="370840">
                <a:tc>
                  <a:txBody>
                    <a:bodyPr/>
                    <a:lstStyle/>
                    <a:p>
                      <a:pPr algn="ctr"/>
                      <a:r>
                        <a:rPr lang="en-GB" sz="1800" dirty="0"/>
                        <a:t>HIGH QUALITY TEACHING</a:t>
                      </a:r>
                    </a:p>
                    <a:p>
                      <a:pPr algn="ctr"/>
                      <a:endParaRPr lang="en-GB" sz="1800" dirty="0"/>
                    </a:p>
                  </a:txBody>
                  <a:tcPr/>
                </a:tc>
                <a:tc>
                  <a:txBody>
                    <a:bodyPr/>
                    <a:lstStyle/>
                    <a:p>
                      <a:pPr algn="ctr"/>
                      <a:r>
                        <a:rPr lang="en-GB" sz="1800" dirty="0"/>
                        <a:t>TARGETED INTERVENTIONS</a:t>
                      </a:r>
                    </a:p>
                  </a:txBody>
                  <a:tcPr/>
                </a:tc>
                <a:extLst>
                  <a:ext uri="{0D108BD9-81ED-4DB2-BD59-A6C34878D82A}">
                    <a16:rowId xmlns:a16="http://schemas.microsoft.com/office/drawing/2014/main" val="10000"/>
                  </a:ext>
                </a:extLst>
              </a:tr>
              <a:tr h="370840">
                <a:tc>
                  <a:txBody>
                    <a:bodyPr/>
                    <a:lstStyle/>
                    <a:p>
                      <a:r>
                        <a:rPr lang="en-GB" sz="1600" dirty="0"/>
                        <a:t>All teachers will use the EEF 5  a day principles to support children with SEND</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p>
                      <a:pPr algn="l"/>
                      <a:r>
                        <a:rPr lang="en-GB" sz="1800" dirty="0"/>
                        <a:t>- Precision Teaching Spelling</a:t>
                      </a:r>
                    </a:p>
                    <a:p>
                      <a:pPr algn="l"/>
                      <a:r>
                        <a:rPr lang="en-GB" sz="1800" dirty="0"/>
                        <a:t>- </a:t>
                      </a:r>
                      <a:r>
                        <a:rPr lang="en-GB" sz="1800" dirty="0" err="1"/>
                        <a:t>Elklan</a:t>
                      </a:r>
                      <a:r>
                        <a:rPr lang="en-GB" sz="1800" dirty="0"/>
                        <a:t> Speech and Language</a:t>
                      </a:r>
                    </a:p>
                    <a:p>
                      <a:pPr algn="l"/>
                      <a:r>
                        <a:rPr lang="en-GB" sz="1800" dirty="0"/>
                        <a:t>- Phonics</a:t>
                      </a:r>
                    </a:p>
                    <a:p>
                      <a:pPr algn="l"/>
                      <a:r>
                        <a:rPr lang="en-GB" sz="1800" dirty="0"/>
                        <a:t>- Paired reading (fluency)</a:t>
                      </a:r>
                    </a:p>
                    <a:p>
                      <a:pPr algn="l"/>
                      <a:r>
                        <a:rPr lang="en-GB" sz="1800" dirty="0"/>
                        <a:t>- Learning Mentoring</a:t>
                      </a:r>
                    </a:p>
                    <a:p>
                      <a:pPr marL="0" indent="0" algn="l">
                        <a:buFontTx/>
                        <a:buNone/>
                      </a:pPr>
                      <a:r>
                        <a:rPr lang="en-GB" sz="1800" dirty="0"/>
                        <a:t>- Numeracy (</a:t>
                      </a:r>
                      <a:r>
                        <a:rPr lang="en-GB" sz="1800" dirty="0" err="1"/>
                        <a:t>Numbots</a:t>
                      </a:r>
                      <a:r>
                        <a:rPr lang="en-GB" sz="1800" dirty="0"/>
                        <a:t> and Times Tables Rockstars)</a:t>
                      </a:r>
                    </a:p>
                    <a:p>
                      <a:pPr marL="0" indent="0" algn="l">
                        <a:buFontTx/>
                        <a:buNone/>
                      </a:pPr>
                      <a:r>
                        <a:rPr lang="en-GB" sz="1800" dirty="0"/>
                        <a:t>- Sensory Circuits </a:t>
                      </a:r>
                    </a:p>
                    <a:p>
                      <a:endParaRPr lang="en-GB" sz="1800" dirty="0"/>
                    </a:p>
                    <a:p>
                      <a:r>
                        <a:rPr lang="en-GB" sz="1800" dirty="0"/>
                        <a:t>Children’s most significant gaps are addressed first. </a:t>
                      </a:r>
                    </a:p>
                    <a:p>
                      <a:r>
                        <a:rPr lang="en-GB" sz="1800" dirty="0"/>
                        <a:t>Short, sharp, highly focused 2-week interventions to meet specific targets.</a:t>
                      </a:r>
                    </a:p>
                    <a:p>
                      <a:endParaRPr lang="en-GB" sz="1800" dirty="0"/>
                    </a:p>
                    <a:p>
                      <a:pPr algn="ctr"/>
                      <a:r>
                        <a:rPr lang="en-GB" sz="1800" u="sng" dirty="0"/>
                        <a:t>Children</a:t>
                      </a:r>
                      <a:r>
                        <a:rPr lang="en-GB" sz="1800" u="sng" baseline="0" dirty="0"/>
                        <a:t> are placed on the monitoring list</a:t>
                      </a:r>
                      <a:endParaRPr lang="en-GB" sz="1800" u="sng" dirty="0"/>
                    </a:p>
                    <a:p>
                      <a:endParaRPr lang="en-GB" dirty="0"/>
                    </a:p>
                  </a:txBody>
                  <a:tcPr/>
                </a:tc>
                <a:extLst>
                  <a:ext uri="{0D108BD9-81ED-4DB2-BD59-A6C34878D82A}">
                    <a16:rowId xmlns:a16="http://schemas.microsoft.com/office/drawing/2014/main" val="10001"/>
                  </a:ext>
                </a:extLst>
              </a:tr>
            </a:tbl>
          </a:graphicData>
        </a:graphic>
      </p:graphicFrame>
      <p:pic>
        <p:nvPicPr>
          <p:cNvPr id="11" name="Picture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842" y="3225227"/>
            <a:ext cx="5353202" cy="3325698"/>
          </a:xfrm>
          <a:prstGeom prst="rect">
            <a:avLst/>
          </a:prstGeom>
          <a:noFill/>
        </p:spPr>
      </p:pic>
    </p:spTree>
    <p:extLst>
      <p:ext uri="{BB962C8B-B14F-4D97-AF65-F5344CB8AC3E}">
        <p14:creationId xmlns:p14="http://schemas.microsoft.com/office/powerpoint/2010/main" val="298066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2612378" y="1090836"/>
            <a:ext cx="6967243" cy="463760"/>
          </a:xfrm>
        </p:spPr>
        <p:txBody>
          <a:bodyPr>
            <a:noAutofit/>
          </a:bodyPr>
          <a:lstStyle/>
          <a:p>
            <a:r>
              <a:rPr lang="en-GB" sz="1800" b="1" dirty="0"/>
              <a:t>STEP 4: ONE PLAN</a:t>
            </a:r>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0"/>
            <a:ext cx="852016" cy="829559"/>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rPr>
              <a:t>DEBDEN PRIMARY ACADEMY</a:t>
            </a:r>
            <a:endParaRPr kumimoji="0" lang="en-GB" sz="2800" b="0" i="0" u="none" strike="noStrike" kern="1200" cap="none" spc="0" normalizeH="0" baseline="0" noProof="0" dirty="0">
              <a:ln>
                <a:solidFill>
                  <a:sysClr val="windowText" lastClr="000000"/>
                </a:solidFill>
              </a:ln>
              <a:solidFill>
                <a:sysClr val="window" lastClr="FFFFFF"/>
              </a:solidFill>
              <a:effectLst/>
              <a:uLnTx/>
              <a:uFillTx/>
              <a:latin typeface="Berlin Sans FB Demi" panose="020E0802020502020306" pitchFamily="34" charset="0"/>
              <a:ea typeface="+mj-ea"/>
              <a:cs typeface="+mj-cs"/>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11" name="TextBox 10">
            <a:extLst>
              <a:ext uri="{FF2B5EF4-FFF2-40B4-BE49-F238E27FC236}">
                <a16:creationId xmlns:a16="http://schemas.microsoft.com/office/drawing/2014/main" id="{EED8CCBB-7B8D-481B-99F5-3D73944C78B6}"/>
              </a:ext>
            </a:extLst>
          </p:cNvPr>
          <p:cNvSpPr txBox="1"/>
          <p:nvPr/>
        </p:nvSpPr>
        <p:spPr>
          <a:xfrm>
            <a:off x="122829" y="1741192"/>
            <a:ext cx="11928143" cy="5919569"/>
          </a:xfrm>
          <a:prstGeom prst="rect">
            <a:avLst/>
          </a:prstGeom>
          <a:noFill/>
        </p:spPr>
        <p:txBody>
          <a:bodyPr wrap="square">
            <a:spAutoFit/>
          </a:bodyPr>
          <a:lstStyle/>
          <a:p>
            <a:pPr marL="342900" lvl="0" indent="-342900">
              <a:spcBef>
                <a:spcPts val="1000"/>
              </a:spcBef>
              <a:buClr>
                <a:srgbClr val="ACD433"/>
              </a:buClr>
              <a:buSzPct val="80000"/>
              <a:buFont typeface="Arial" panose="020B0604020202020204" pitchFamily="34" charset="0"/>
              <a:buChar char="•"/>
            </a:pPr>
            <a:r>
              <a:rPr lang="en-GB" sz="2400" dirty="0">
                <a:ea typeface="+mj-ea"/>
                <a:cs typeface="+mj-cs"/>
              </a:rPr>
              <a:t>If after 2 terms the child has not made adequate progress then they will be placed on the SEN register and a personalised ‘One Plan’ will be put together.</a:t>
            </a:r>
          </a:p>
          <a:p>
            <a:pPr marL="342900" lvl="0" indent="-342900">
              <a:spcBef>
                <a:spcPts val="1000"/>
              </a:spcBef>
              <a:buClr>
                <a:srgbClr val="ACD433"/>
              </a:buClr>
              <a:buSzPct val="80000"/>
              <a:buFont typeface="Arial" panose="020B0604020202020204" pitchFamily="34" charset="0"/>
              <a:buChar char="•"/>
            </a:pPr>
            <a:r>
              <a:rPr lang="en-GB" sz="2400" dirty="0">
                <a:ea typeface="+mj-ea"/>
                <a:cs typeface="+mj-cs"/>
              </a:rPr>
              <a:t>The Graduated response is used to support the ‘One-Plan’ and all the provision and intervention that are used for a child follows an </a:t>
            </a:r>
            <a:r>
              <a:rPr lang="en-GB" sz="2400" u="sng" dirty="0">
                <a:ea typeface="+mj-ea"/>
                <a:cs typeface="+mj-cs"/>
              </a:rPr>
              <a:t>Assess, Plan, Do and Review cycle. </a:t>
            </a:r>
          </a:p>
          <a:p>
            <a:pPr marL="342900" lvl="0" indent="-342900">
              <a:spcBef>
                <a:spcPts val="1000"/>
              </a:spcBef>
              <a:buClr>
                <a:srgbClr val="ACD433"/>
              </a:buClr>
              <a:buSzPct val="80000"/>
              <a:buFont typeface="Arial" panose="020B0604020202020204" pitchFamily="34" charset="0"/>
              <a:buChar char="•"/>
            </a:pPr>
            <a:r>
              <a:rPr lang="en-GB" sz="2400" dirty="0">
                <a:ea typeface="+mj-ea"/>
                <a:cs typeface="+mj-cs"/>
              </a:rPr>
              <a:t>The graduated response recognises that all children/young people learn in different ways and can have different types and levels of Special Educational Needs.  The 2014 SEND Code of Practice outlines four areas of Special Educational Needs:</a:t>
            </a:r>
          </a:p>
          <a:p>
            <a:pPr marL="342900" lvl="0" indent="-342900">
              <a:spcBef>
                <a:spcPts val="1000"/>
              </a:spcBef>
              <a:buClr>
                <a:srgbClr val="ACD433"/>
              </a:buClr>
              <a:buSzPct val="80000"/>
              <a:buFont typeface="Arial" panose="020B0604020202020204" pitchFamily="34" charset="0"/>
              <a:buChar char="•"/>
            </a:pPr>
            <a:r>
              <a:rPr lang="en-GB" sz="2400" i="1" dirty="0">
                <a:ea typeface="+mj-ea"/>
                <a:cs typeface="+mj-cs"/>
              </a:rPr>
              <a:t>Communication and interaction </a:t>
            </a:r>
          </a:p>
          <a:p>
            <a:pPr marL="342900" lvl="0" indent="-342900">
              <a:spcBef>
                <a:spcPts val="1000"/>
              </a:spcBef>
              <a:buClr>
                <a:srgbClr val="ACD433"/>
              </a:buClr>
              <a:buSzPct val="80000"/>
              <a:buFont typeface="Arial" panose="020B0604020202020204" pitchFamily="34" charset="0"/>
              <a:buChar char="•"/>
            </a:pPr>
            <a:r>
              <a:rPr lang="en-GB" sz="2400" i="1" dirty="0">
                <a:ea typeface="+mj-ea"/>
                <a:cs typeface="+mj-cs"/>
              </a:rPr>
              <a:t>Cognition and learning</a:t>
            </a:r>
          </a:p>
          <a:p>
            <a:pPr marL="342900" lvl="0" indent="-342900">
              <a:spcBef>
                <a:spcPts val="1000"/>
              </a:spcBef>
              <a:buClr>
                <a:srgbClr val="ACD433"/>
              </a:buClr>
              <a:buSzPct val="80000"/>
              <a:buFont typeface="Arial" panose="020B0604020202020204" pitchFamily="34" charset="0"/>
              <a:buChar char="•"/>
            </a:pPr>
            <a:r>
              <a:rPr lang="en-GB" sz="2400" i="1" dirty="0">
                <a:ea typeface="+mj-ea"/>
                <a:cs typeface="+mj-cs"/>
              </a:rPr>
              <a:t>Social, emotional and mental health </a:t>
            </a:r>
          </a:p>
          <a:p>
            <a:pPr marL="342900" lvl="0" indent="-342900">
              <a:spcBef>
                <a:spcPts val="1000"/>
              </a:spcBef>
              <a:buClr>
                <a:srgbClr val="ACD433"/>
              </a:buClr>
              <a:buSzPct val="80000"/>
              <a:buFont typeface="Arial" panose="020B0604020202020204" pitchFamily="34" charset="0"/>
              <a:buChar char="•"/>
            </a:pPr>
            <a:r>
              <a:rPr lang="en-GB" sz="2400" i="1" dirty="0">
                <a:ea typeface="+mj-ea"/>
                <a:cs typeface="+mj-cs"/>
              </a:rPr>
              <a:t>Sensory/physical needs</a:t>
            </a:r>
          </a:p>
          <a:p>
            <a:pPr marL="342900" lvl="0" indent="-342900">
              <a:spcBef>
                <a:spcPts val="1000"/>
              </a:spcBef>
              <a:buClr>
                <a:srgbClr val="ACD433"/>
              </a:buClr>
              <a:buSzPct val="80000"/>
              <a:buFont typeface="Arial" panose="020B0604020202020204" pitchFamily="34" charset="0"/>
              <a:buChar char="•"/>
            </a:pPr>
            <a:endParaRPr lang="en-GB" sz="2400" dirty="0">
              <a:ea typeface="+mj-ea"/>
              <a:cs typeface="+mj-cs"/>
            </a:endParaRPr>
          </a:p>
          <a:p>
            <a:pPr marL="342900" lvl="0" indent="-342900">
              <a:spcBef>
                <a:spcPts val="1000"/>
              </a:spcBef>
              <a:buClr>
                <a:srgbClr val="ACD433"/>
              </a:buClr>
              <a:buSzPct val="80000"/>
              <a:buFont typeface="Arial" panose="020B0604020202020204" pitchFamily="34" charset="0"/>
              <a:buChar char="•"/>
            </a:pPr>
            <a:endParaRPr lang="en-GB" sz="2400" dirty="0">
              <a:ea typeface="+mj-ea"/>
              <a:cs typeface="+mj-cs"/>
            </a:endParaRPr>
          </a:p>
        </p:txBody>
      </p:sp>
      <p:pic>
        <p:nvPicPr>
          <p:cNvPr id="3" name="Picture 2"/>
          <p:cNvPicPr>
            <a:picLocks noChangeAspect="1"/>
          </p:cNvPicPr>
          <p:nvPr/>
        </p:nvPicPr>
        <p:blipFill>
          <a:blip r:embed="rId3"/>
          <a:stretch>
            <a:fillRect/>
          </a:stretch>
        </p:blipFill>
        <p:spPr>
          <a:xfrm>
            <a:off x="8908537" y="4577866"/>
            <a:ext cx="1963082" cy="1963082"/>
          </a:xfrm>
          <a:prstGeom prst="rect">
            <a:avLst/>
          </a:prstGeom>
        </p:spPr>
      </p:pic>
    </p:spTree>
    <p:extLst>
      <p:ext uri="{BB962C8B-B14F-4D97-AF65-F5344CB8AC3E}">
        <p14:creationId xmlns:p14="http://schemas.microsoft.com/office/powerpoint/2010/main" val="2084256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3396453" y="1168726"/>
            <a:ext cx="5340981" cy="416328"/>
          </a:xfrm>
        </p:spPr>
        <p:txBody>
          <a:bodyPr>
            <a:noAutofit/>
          </a:bodyPr>
          <a:lstStyle/>
          <a:p>
            <a:r>
              <a:rPr lang="en-GB" sz="2000" b="1" dirty="0"/>
              <a:t>ONE PLANNING PROCESS</a:t>
            </a:r>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1"/>
            <a:ext cx="852016" cy="904240"/>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solidFill>
                  <a:srgbClr val="000000"/>
                </a:solidFill>
              </a:endParaRPr>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2800" dirty="0">
                <a:ln>
                  <a:solidFill>
                    <a:sysClr val="windowText" lastClr="000000"/>
                  </a:solidFill>
                </a:ln>
                <a:solidFill>
                  <a:sysClr val="window" lastClr="FFFFFF"/>
                </a:solidFill>
                <a:latin typeface="Berlin Sans FB Demi" panose="020E0802020502020306" pitchFamily="34" charset="0"/>
              </a:rPr>
              <a:t>DEBDEN PRIMARY ACADEMY</a:t>
            </a:r>
            <a:endParaRPr lang="en-GB" sz="2800" dirty="0">
              <a:ln>
                <a:solidFill>
                  <a:sysClr val="windowText" lastClr="000000"/>
                </a:solidFill>
              </a:ln>
              <a:solidFill>
                <a:sysClr val="window" lastClr="FFFFFF"/>
              </a:solidFill>
              <a:latin typeface="Berlin Sans FB Demi" panose="020E0802020502020306" pitchFamily="34" charset="0"/>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16" name="Content Placeholder 15"/>
          <p:cNvSpPr>
            <a:spLocks noGrp="1"/>
          </p:cNvSpPr>
          <p:nvPr>
            <p:ph idx="1"/>
          </p:nvPr>
        </p:nvSpPr>
        <p:spPr>
          <a:xfrm>
            <a:off x="243840" y="1849539"/>
            <a:ext cx="11588769" cy="4701654"/>
          </a:xfrm>
        </p:spPr>
        <p:txBody>
          <a:bodyPr>
            <a:normAutofit/>
          </a:bodyPr>
          <a:lstStyle/>
          <a:p>
            <a:pPr marL="0" indent="0">
              <a:buNone/>
            </a:pPr>
            <a:r>
              <a:rPr lang="en-GB" sz="2800" i="1" dirty="0"/>
              <a:t>A One Plan includes:</a:t>
            </a:r>
          </a:p>
          <a:p>
            <a:r>
              <a:rPr lang="en-GB" sz="2800" dirty="0"/>
              <a:t>Individual aims and targets for each child with targeted provision and interventions outlined.</a:t>
            </a:r>
          </a:p>
          <a:p>
            <a:r>
              <a:rPr lang="en-GB" sz="2800" dirty="0"/>
              <a:t>The young person’s views and what they want to achieve on their learning journey.</a:t>
            </a:r>
          </a:p>
          <a:p>
            <a:r>
              <a:rPr lang="en-GB" sz="2800" dirty="0"/>
              <a:t>The views of the parents and what they would like to see as an outcome from their child’s time at school.</a:t>
            </a:r>
          </a:p>
          <a:p>
            <a:r>
              <a:rPr lang="en-GB" sz="2800" dirty="0"/>
              <a:t>Staff views</a:t>
            </a:r>
          </a:p>
          <a:p>
            <a:r>
              <a:rPr lang="en-GB" sz="2800" dirty="0"/>
              <a:t>This is reviewed </a:t>
            </a:r>
            <a:r>
              <a:rPr lang="en-GB" sz="2800" u="sng" dirty="0"/>
              <a:t>termly</a:t>
            </a:r>
            <a:r>
              <a:rPr lang="en-GB" sz="2800" dirty="0"/>
              <a:t> and updated as necessary, alongside parents.</a:t>
            </a:r>
          </a:p>
          <a:p>
            <a:endParaRPr lang="en-GB" dirty="0"/>
          </a:p>
        </p:txBody>
      </p:sp>
    </p:spTree>
    <p:extLst>
      <p:ext uri="{BB962C8B-B14F-4D97-AF65-F5344CB8AC3E}">
        <p14:creationId xmlns:p14="http://schemas.microsoft.com/office/powerpoint/2010/main" val="4068522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3367733" y="1288797"/>
            <a:ext cx="5340981" cy="416328"/>
          </a:xfrm>
        </p:spPr>
        <p:txBody>
          <a:bodyPr>
            <a:noAutofit/>
          </a:bodyPr>
          <a:lstStyle/>
          <a:p>
            <a:r>
              <a:rPr lang="en-GB" sz="2000" b="1" dirty="0" err="1"/>
              <a:t>ehcp</a:t>
            </a:r>
            <a:endParaRPr lang="en-GB" sz="2000" b="1" dirty="0"/>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1"/>
            <a:ext cx="852016" cy="904240"/>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solidFill>
                  <a:srgbClr val="000000"/>
                </a:solidFill>
              </a:endParaRPr>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2800" dirty="0">
                <a:ln>
                  <a:solidFill>
                    <a:sysClr val="windowText" lastClr="000000"/>
                  </a:solidFill>
                </a:ln>
                <a:solidFill>
                  <a:sysClr val="window" lastClr="FFFFFF"/>
                </a:solidFill>
                <a:latin typeface="Berlin Sans FB Demi" panose="020E0802020502020306" pitchFamily="34" charset="0"/>
              </a:rPr>
              <a:t>DEBDEN PRIMARY ACADEMY</a:t>
            </a:r>
            <a:endParaRPr lang="en-GB" sz="2800" dirty="0">
              <a:ln>
                <a:solidFill>
                  <a:sysClr val="windowText" lastClr="000000"/>
                </a:solidFill>
              </a:ln>
              <a:solidFill>
                <a:sysClr val="window" lastClr="FFFFFF"/>
              </a:solidFill>
              <a:latin typeface="Berlin Sans FB Demi" panose="020E0802020502020306" pitchFamily="34" charset="0"/>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sp>
        <p:nvSpPr>
          <p:cNvPr id="16" name="Content Placeholder 15"/>
          <p:cNvSpPr>
            <a:spLocks noGrp="1"/>
          </p:cNvSpPr>
          <p:nvPr>
            <p:ph idx="1"/>
          </p:nvPr>
        </p:nvSpPr>
        <p:spPr>
          <a:xfrm>
            <a:off x="243840" y="2089684"/>
            <a:ext cx="11588769" cy="4701654"/>
          </a:xfrm>
        </p:spPr>
        <p:txBody>
          <a:bodyPr>
            <a:normAutofit/>
          </a:bodyPr>
          <a:lstStyle/>
          <a:p>
            <a:r>
              <a:rPr lang="en-GB" sz="2800" dirty="0"/>
              <a:t>If a child is not making expected progress with their One Plan targets, we would follow the assess plan, do, review and seek external professional support.</a:t>
            </a:r>
          </a:p>
          <a:p>
            <a:r>
              <a:rPr lang="en-GB" sz="2800" dirty="0"/>
              <a:t>If after 3 cycles of this approach progress is still not being made we would consider further support which could include a EHCP needs application form.</a:t>
            </a:r>
          </a:p>
          <a:p>
            <a:endParaRPr lang="en-GB" sz="2800" dirty="0"/>
          </a:p>
        </p:txBody>
      </p:sp>
    </p:spTree>
    <p:extLst>
      <p:ext uri="{BB962C8B-B14F-4D97-AF65-F5344CB8AC3E}">
        <p14:creationId xmlns:p14="http://schemas.microsoft.com/office/powerpoint/2010/main" val="1988776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16BB-C340-466E-A74C-12A5B80784B8}"/>
              </a:ext>
            </a:extLst>
          </p:cNvPr>
          <p:cNvSpPr>
            <a:spLocks noGrp="1"/>
          </p:cNvSpPr>
          <p:nvPr>
            <p:ph type="title"/>
          </p:nvPr>
        </p:nvSpPr>
        <p:spPr>
          <a:xfrm>
            <a:off x="1852984" y="1280146"/>
            <a:ext cx="7585656" cy="750226"/>
          </a:xfrm>
        </p:spPr>
        <p:txBody>
          <a:bodyPr>
            <a:noAutofit/>
          </a:bodyPr>
          <a:lstStyle/>
          <a:p>
            <a:r>
              <a:rPr lang="en-GB" sz="2000" b="1" dirty="0"/>
              <a:t>WAVE SYSTEM</a:t>
            </a:r>
          </a:p>
        </p:txBody>
      </p:sp>
      <p:sp>
        <p:nvSpPr>
          <p:cNvPr id="4" name="Rectangle 3">
            <a:extLst>
              <a:ext uri="{FF2B5EF4-FFF2-40B4-BE49-F238E27FC236}">
                <a16:creationId xmlns:a16="http://schemas.microsoft.com/office/drawing/2014/main" id="{409A3CAA-51D0-4E5C-BFC1-E130D1FFB8B1}"/>
              </a:ext>
            </a:extLst>
          </p:cNvPr>
          <p:cNvSpPr/>
          <p:nvPr/>
        </p:nvSpPr>
        <p:spPr>
          <a:xfrm>
            <a:off x="0" y="0"/>
            <a:ext cx="12192000" cy="9042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nvGrpSpPr>
          <p:cNvPr id="5" name="Group 4">
            <a:extLst>
              <a:ext uri="{FF2B5EF4-FFF2-40B4-BE49-F238E27FC236}">
                <a16:creationId xmlns:a16="http://schemas.microsoft.com/office/drawing/2014/main" id="{D03E6376-9692-4636-BD61-C35B339B5CE2}"/>
              </a:ext>
            </a:extLst>
          </p:cNvPr>
          <p:cNvGrpSpPr/>
          <p:nvPr/>
        </p:nvGrpSpPr>
        <p:grpSpPr>
          <a:xfrm>
            <a:off x="5640936" y="1"/>
            <a:ext cx="852016" cy="904240"/>
            <a:chOff x="0" y="0"/>
            <a:chExt cx="2276276" cy="2684910"/>
          </a:xfrm>
        </p:grpSpPr>
        <p:sp>
          <p:nvSpPr>
            <p:cNvPr id="6" name="Delay 8">
              <a:extLst>
                <a:ext uri="{FF2B5EF4-FFF2-40B4-BE49-F238E27FC236}">
                  <a16:creationId xmlns:a16="http://schemas.microsoft.com/office/drawing/2014/main" id="{F6280356-18A7-4A27-A254-88B96E80337D}"/>
                </a:ext>
              </a:extLst>
            </p:cNvPr>
            <p:cNvSpPr/>
            <p:nvPr/>
          </p:nvSpPr>
          <p:spPr>
            <a:xfrm rot="5400000">
              <a:off x="-204317" y="204317"/>
              <a:ext cx="2684910" cy="2276276"/>
            </a:xfrm>
            <a:prstGeom prst="flowChartDelay">
              <a:avLst/>
            </a:prstGeom>
            <a:solidFill>
              <a:sysClr val="window" lastClr="FFFFFF"/>
            </a:solidFill>
            <a:ln w="12700" cap="flat" cmpd="sng" algn="ctr">
              <a:solidFill>
                <a:schemeClr val="tx1"/>
              </a:solidFill>
              <a:prstDash val="solid"/>
              <a:miter lim="800000"/>
            </a:ln>
            <a:effectLst/>
          </p:spPr>
          <p:txBody>
            <a:bodyPr rtlCol="0" anchor="ctr"/>
            <a:lstStyle/>
            <a:p>
              <a:endParaRPr lang="en-GB">
                <a:solidFill>
                  <a:srgbClr val="000000"/>
                </a:solidFill>
              </a:endParaRPr>
            </a:p>
          </p:txBody>
        </p:sp>
        <p:pic>
          <p:nvPicPr>
            <p:cNvPr id="7" name="Picture 6">
              <a:extLst>
                <a:ext uri="{FF2B5EF4-FFF2-40B4-BE49-F238E27FC236}">
                  <a16:creationId xmlns:a16="http://schemas.microsoft.com/office/drawing/2014/main" id="{919C2E8C-B96C-4BAA-AD17-0204FA1FD6BB}"/>
                </a:ext>
              </a:extLst>
            </p:cNvPr>
            <p:cNvPicPr>
              <a:picLocks noChangeAspect="1"/>
            </p:cNvPicPr>
            <p:nvPr/>
          </p:nvPicPr>
          <p:blipFill>
            <a:blip r:embed="rId2"/>
            <a:stretch>
              <a:fillRect/>
            </a:stretch>
          </p:blipFill>
          <p:spPr>
            <a:xfrm>
              <a:off x="179289" y="603928"/>
              <a:ext cx="1917700" cy="1906078"/>
            </a:xfrm>
            <a:prstGeom prst="ellipse">
              <a:avLst/>
            </a:prstGeom>
          </p:spPr>
        </p:pic>
      </p:grpSp>
      <p:sp>
        <p:nvSpPr>
          <p:cNvPr id="9" name="Title 1">
            <a:extLst>
              <a:ext uri="{FF2B5EF4-FFF2-40B4-BE49-F238E27FC236}">
                <a16:creationId xmlns:a16="http://schemas.microsoft.com/office/drawing/2014/main" id="{EE27B127-0D5E-4888-B47E-8753F0DDCA26}"/>
              </a:ext>
            </a:extLst>
          </p:cNvPr>
          <p:cNvSpPr txBox="1">
            <a:spLocks/>
          </p:cNvSpPr>
          <p:nvPr/>
        </p:nvSpPr>
        <p:spPr>
          <a:xfrm>
            <a:off x="243840" y="219798"/>
            <a:ext cx="4572000" cy="464643"/>
          </a:xfrm>
          <a:prstGeom prst="rect">
            <a:avLst/>
          </a:prstGeom>
        </p:spPr>
        <p:txBody>
          <a:bodyPr vert="horz" lIns="91440" tIns="45720" rIns="91440" bIns="45720" rtlCol="0" anchor="b">
            <a:normAutofit fontScale="9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2800" dirty="0">
                <a:ln>
                  <a:solidFill>
                    <a:sysClr val="windowText" lastClr="000000"/>
                  </a:solidFill>
                </a:ln>
                <a:solidFill>
                  <a:sysClr val="window" lastClr="FFFFFF"/>
                </a:solidFill>
                <a:latin typeface="Berlin Sans FB Demi" panose="020E0802020502020306" pitchFamily="34" charset="0"/>
              </a:rPr>
              <a:t>DEBDEN PRIMARY ACADEMY</a:t>
            </a:r>
            <a:endParaRPr lang="en-GB" sz="2800" dirty="0">
              <a:ln>
                <a:solidFill>
                  <a:sysClr val="windowText" lastClr="000000"/>
                </a:solidFill>
              </a:ln>
              <a:solidFill>
                <a:sysClr val="window" lastClr="FFFFFF"/>
              </a:solidFill>
              <a:latin typeface="Berlin Sans FB Demi" panose="020E0802020502020306" pitchFamily="34" charset="0"/>
            </a:endParaRPr>
          </a:p>
        </p:txBody>
      </p:sp>
      <p:sp>
        <p:nvSpPr>
          <p:cNvPr id="10" name="Title 1">
            <a:extLst>
              <a:ext uri="{FF2B5EF4-FFF2-40B4-BE49-F238E27FC236}">
                <a16:creationId xmlns:a16="http://schemas.microsoft.com/office/drawing/2014/main" id="{CF30F303-D434-484D-927A-FFB8B5195388}"/>
              </a:ext>
            </a:extLst>
          </p:cNvPr>
          <p:cNvSpPr txBox="1">
            <a:spLocks/>
          </p:cNvSpPr>
          <p:nvPr/>
        </p:nvSpPr>
        <p:spPr>
          <a:xfrm>
            <a:off x="6651727" y="219798"/>
            <a:ext cx="5573827" cy="46464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500" dirty="0">
                <a:ln>
                  <a:solidFill>
                    <a:prstClr val="black"/>
                  </a:solidFill>
                </a:ln>
                <a:solidFill>
                  <a:prstClr val="white"/>
                </a:solidFill>
                <a:latin typeface="Berlin Sans FB Demi" panose="020E0802020502020306" pitchFamily="34" charset="0"/>
              </a:rPr>
              <a:t>NURTURE, PROGRESS, EXCEL</a:t>
            </a:r>
            <a:endParaRPr lang="en-GB" sz="2500" dirty="0">
              <a:ln>
                <a:solidFill>
                  <a:prstClr val="black"/>
                </a:solidFill>
              </a:ln>
              <a:solidFill>
                <a:prstClr val="white"/>
              </a:solidFill>
              <a:latin typeface="Berlin Sans FB Demi" panose="020E0802020502020306"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056555212"/>
              </p:ext>
            </p:extLst>
          </p:nvPr>
        </p:nvGraphicFramePr>
        <p:xfrm>
          <a:off x="911987" y="3142060"/>
          <a:ext cx="9457898" cy="3398294"/>
        </p:xfrm>
        <a:graphic>
          <a:graphicData uri="http://schemas.openxmlformats.org/drawingml/2006/table">
            <a:tbl>
              <a:tblPr firstRow="1" firstCol="1" bandRow="1"/>
              <a:tblGrid>
                <a:gridCol w="1624083">
                  <a:extLst>
                    <a:ext uri="{9D8B030D-6E8A-4147-A177-3AD203B41FA5}">
                      <a16:colId xmlns:a16="http://schemas.microsoft.com/office/drawing/2014/main" val="20000"/>
                    </a:ext>
                  </a:extLst>
                </a:gridCol>
                <a:gridCol w="4249301">
                  <a:extLst>
                    <a:ext uri="{9D8B030D-6E8A-4147-A177-3AD203B41FA5}">
                      <a16:colId xmlns:a16="http://schemas.microsoft.com/office/drawing/2014/main" val="20001"/>
                    </a:ext>
                  </a:extLst>
                </a:gridCol>
                <a:gridCol w="3584514">
                  <a:extLst>
                    <a:ext uri="{9D8B030D-6E8A-4147-A177-3AD203B41FA5}">
                      <a16:colId xmlns:a16="http://schemas.microsoft.com/office/drawing/2014/main" val="20002"/>
                    </a:ext>
                  </a:extLst>
                </a:gridCol>
              </a:tblGrid>
              <a:tr h="669845">
                <a:tc>
                  <a:txBody>
                    <a:bodyPr/>
                    <a:lstStyle/>
                    <a:p>
                      <a:pPr algn="ctr">
                        <a:spcAft>
                          <a:spcPts val="0"/>
                        </a:spcAft>
                      </a:pPr>
                      <a:r>
                        <a:rPr lang="en-GB" sz="1800" b="1" dirty="0">
                          <a:effectLst/>
                          <a:latin typeface="+mn-lt"/>
                          <a:ea typeface="MS Mincho" panose="02020609040205080304" pitchFamily="49" charset="-128"/>
                          <a:cs typeface="Times New Roman" panose="02020603050405020304" pitchFamily="18" charset="0"/>
                        </a:rPr>
                        <a:t>Wave</a:t>
                      </a:r>
                      <a:endParaRPr lang="en-GB" sz="1800" dirty="0">
                        <a:effectLst/>
                        <a:latin typeface="+mn-lt"/>
                        <a:ea typeface="MS Mincho" panose="02020609040205080304" pitchFamily="49" charset="-128"/>
                        <a:cs typeface="Times New Roman" panose="02020603050405020304" pitchFamily="18" charset="0"/>
                      </a:endParaRPr>
                    </a:p>
                    <a:p>
                      <a:pPr algn="ctr">
                        <a:lnSpc>
                          <a:spcPct val="107000"/>
                        </a:lnSpc>
                        <a:spcAft>
                          <a:spcPts val="800"/>
                        </a:spcAft>
                      </a:pPr>
                      <a:r>
                        <a:rPr lang="en-GB" sz="2400" dirty="0">
                          <a:effectLst/>
                          <a:latin typeface="+mn-lt"/>
                          <a:ea typeface="MS Mincho" panose="02020609040205080304" pitchFamily="49" charset="-128"/>
                          <a:cs typeface="Times New Roman" panose="02020603050405020304" pitchFamily="18" charset="0"/>
                        </a:rPr>
                        <a:t> </a:t>
                      </a:r>
                      <a:endParaRPr lang="en-GB" sz="1800" dirty="0">
                        <a:effectLst/>
                        <a:latin typeface="+mn-lt"/>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en-GB" sz="1800" b="1" dirty="0">
                          <a:effectLst/>
                          <a:latin typeface="+mn-lt"/>
                          <a:ea typeface="MS Mincho" panose="02020609040205080304" pitchFamily="49" charset="-128"/>
                          <a:cs typeface="Times New Roman" panose="02020603050405020304" pitchFamily="18" charset="0"/>
                        </a:rPr>
                        <a:t>Typical Profile</a:t>
                      </a:r>
                      <a:endParaRPr lang="en-GB" sz="1800" dirty="0">
                        <a:effectLst/>
                        <a:latin typeface="+mn-lt"/>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en-GB" sz="1800" b="1" dirty="0">
                          <a:effectLst/>
                          <a:latin typeface="+mn-lt"/>
                          <a:ea typeface="MS Mincho" panose="02020609040205080304" pitchFamily="49" charset="-128"/>
                          <a:cs typeface="Times New Roman" panose="02020603050405020304" pitchFamily="18" charset="0"/>
                        </a:rPr>
                        <a:t>Support</a:t>
                      </a:r>
                      <a:endParaRPr lang="en-GB" sz="1800" dirty="0">
                        <a:effectLst/>
                        <a:latin typeface="+mn-lt"/>
                        <a:ea typeface="MS Mincho" panose="020206090402050803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783984">
                <a:tc>
                  <a:txBody>
                    <a:bodyPr/>
                    <a:lstStyle/>
                    <a:p>
                      <a:pPr algn="ctr">
                        <a:lnSpc>
                          <a:spcPct val="107000"/>
                        </a:lnSpc>
                        <a:spcAft>
                          <a:spcPts val="800"/>
                        </a:spcAft>
                      </a:pPr>
                      <a:r>
                        <a:rPr lang="en-GB" sz="1600" b="1" dirty="0">
                          <a:effectLst/>
                          <a:latin typeface="+mn-lt"/>
                          <a:ea typeface="MS Mincho" panose="02020609040205080304" pitchFamily="49" charset="-128"/>
                          <a:cs typeface="Times New Roman" panose="02020603050405020304" pitchFamily="18" charset="0"/>
                        </a:rPr>
                        <a:t>Wave 1</a:t>
                      </a:r>
                      <a:endParaRPr lang="en-GB" sz="1600" dirty="0">
                        <a:effectLst/>
                        <a:latin typeface="+mn-lt"/>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spcAft>
                          <a:spcPts val="0"/>
                        </a:spcAft>
                      </a:pPr>
                      <a:r>
                        <a:rPr lang="en-GB" sz="1400" dirty="0">
                          <a:effectLst/>
                          <a:latin typeface="+mn-lt"/>
                          <a:ea typeface="MS Mincho" panose="02020609040205080304" pitchFamily="49" charset="-128"/>
                          <a:cs typeface="Times New Roman" panose="02020603050405020304" pitchFamily="18" charset="0"/>
                        </a:rPr>
                        <a:t>-All children will benefit from this. </a:t>
                      </a:r>
                    </a:p>
                    <a:p>
                      <a:pPr algn="ctr">
                        <a:spcAft>
                          <a:spcPts val="0"/>
                        </a:spcAft>
                      </a:pPr>
                      <a:r>
                        <a:rPr lang="en-GB" sz="1400" dirty="0">
                          <a:effectLst/>
                          <a:latin typeface="+mn-lt"/>
                          <a:ea typeface="MS Mincho" panose="02020609040205080304" pitchFamily="49" charset="-128"/>
                          <a:cs typeface="Times New Roman" panose="02020603050405020304" pitchFamily="18" charset="0"/>
                        </a:rPr>
                        <a:t>-Those who find one/some learning areas difficult.</a:t>
                      </a:r>
                    </a:p>
                    <a:p>
                      <a:pPr algn="ctr">
                        <a:lnSpc>
                          <a:spcPct val="107000"/>
                        </a:lnSpc>
                        <a:spcAft>
                          <a:spcPts val="800"/>
                        </a:spcAft>
                      </a:pPr>
                      <a:r>
                        <a:rPr lang="en-GB" sz="1400" b="1" dirty="0">
                          <a:solidFill>
                            <a:srgbClr val="000000"/>
                          </a:solidFill>
                          <a:effectLst/>
                          <a:latin typeface="+mn-lt"/>
                          <a:ea typeface="MS Mincho" panose="02020609040205080304" pitchFamily="49" charset="-128"/>
                          <a:cs typeface="Times New Roman" panose="02020603050405020304" pitchFamily="18" charset="0"/>
                        </a:rPr>
                        <a:t>-May be WTS in one or two areas.</a:t>
                      </a:r>
                      <a:endParaRPr lang="en-GB" sz="1400" dirty="0">
                        <a:effectLst/>
                        <a:latin typeface="+mn-lt"/>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a:effectLst/>
                          <a:latin typeface="+mn-lt"/>
                          <a:ea typeface="MS Mincho" panose="02020609040205080304" pitchFamily="49" charset="-128"/>
                          <a:cs typeface="Times New Roman" panose="02020603050405020304" pitchFamily="18" charset="0"/>
                        </a:rPr>
                        <a:t>High quality teaching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97468">
                <a:tc>
                  <a:txBody>
                    <a:bodyPr/>
                    <a:lstStyle/>
                    <a:p>
                      <a:pPr algn="ctr">
                        <a:lnSpc>
                          <a:spcPct val="107000"/>
                        </a:lnSpc>
                        <a:spcAft>
                          <a:spcPts val="800"/>
                        </a:spcAft>
                      </a:pPr>
                      <a:r>
                        <a:rPr lang="en-GB" sz="1600" b="1">
                          <a:effectLst/>
                          <a:latin typeface="+mn-lt"/>
                          <a:ea typeface="MS Mincho" panose="02020609040205080304" pitchFamily="49" charset="-128"/>
                          <a:cs typeface="Times New Roman" panose="02020603050405020304" pitchFamily="18" charset="0"/>
                        </a:rPr>
                        <a:t>Wave 2</a:t>
                      </a:r>
                      <a:endParaRPr lang="en-GB" sz="1600">
                        <a:effectLst/>
                        <a:latin typeface="+mn-lt"/>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gn="ctr">
                        <a:spcAft>
                          <a:spcPts val="0"/>
                        </a:spcAft>
                      </a:pPr>
                      <a:r>
                        <a:rPr lang="en-GB" sz="1400">
                          <a:effectLst/>
                          <a:latin typeface="+mn-lt"/>
                          <a:ea typeface="MS Mincho" panose="02020609040205080304" pitchFamily="49" charset="-128"/>
                          <a:cs typeface="Times New Roman" panose="02020603050405020304" pitchFamily="18" charset="0"/>
                        </a:rPr>
                        <a:t>-Children who are falling behind age-expected level.</a:t>
                      </a:r>
                    </a:p>
                    <a:p>
                      <a:pPr algn="ctr">
                        <a:lnSpc>
                          <a:spcPct val="107000"/>
                        </a:lnSpc>
                        <a:spcAft>
                          <a:spcPts val="800"/>
                        </a:spcAft>
                      </a:pPr>
                      <a:r>
                        <a:rPr lang="en-GB" sz="1400" b="1">
                          <a:solidFill>
                            <a:srgbClr val="000000"/>
                          </a:solidFill>
                          <a:effectLst/>
                          <a:latin typeface="+mn-lt"/>
                          <a:ea typeface="MS Mincho" panose="02020609040205080304" pitchFamily="49" charset="-128"/>
                          <a:cs typeface="Times New Roman" panose="02020603050405020304" pitchFamily="18" charset="0"/>
                        </a:rPr>
                        <a:t>-May be WTS in a number of areas or BLW in one area.</a:t>
                      </a:r>
                      <a:endParaRPr lang="en-GB" sz="1400">
                        <a:effectLst/>
                        <a:latin typeface="+mn-lt"/>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400" dirty="0">
                          <a:effectLst/>
                          <a:latin typeface="+mn-lt"/>
                          <a:ea typeface="MS Mincho" panose="02020609040205080304" pitchFamily="49" charset="-128"/>
                          <a:cs typeface="Times New Roman" panose="02020603050405020304" pitchFamily="18" charset="0"/>
                        </a:rPr>
                        <a:t>-Interventions that are often targeted at a group of pupils with similar needs. May be groups in class etc.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46997">
                <a:tc>
                  <a:txBody>
                    <a:bodyPr/>
                    <a:lstStyle/>
                    <a:p>
                      <a:pPr algn="ctr">
                        <a:lnSpc>
                          <a:spcPct val="107000"/>
                        </a:lnSpc>
                        <a:spcAft>
                          <a:spcPts val="800"/>
                        </a:spcAft>
                      </a:pPr>
                      <a:r>
                        <a:rPr lang="en-GB" sz="1600" b="1" dirty="0">
                          <a:effectLst/>
                          <a:latin typeface="+mn-lt"/>
                          <a:ea typeface="MS Mincho" panose="02020609040205080304" pitchFamily="49" charset="-128"/>
                          <a:cs typeface="Times New Roman" panose="02020603050405020304" pitchFamily="18" charset="0"/>
                        </a:rPr>
                        <a:t>Wave 3</a:t>
                      </a:r>
                      <a:endParaRPr lang="en-GB" sz="1600" dirty="0">
                        <a:effectLst/>
                        <a:latin typeface="+mn-lt"/>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spcAft>
                          <a:spcPts val="0"/>
                        </a:spcAft>
                      </a:pPr>
                      <a:r>
                        <a:rPr lang="en-GB" sz="1400">
                          <a:effectLst/>
                          <a:latin typeface="+mn-lt"/>
                          <a:ea typeface="MS Mincho" panose="02020609040205080304" pitchFamily="49" charset="-128"/>
                          <a:cs typeface="Times New Roman" panose="02020603050405020304" pitchFamily="18" charset="0"/>
                        </a:rPr>
                        <a:t>-Those with significant gaps across the curriculum.</a:t>
                      </a:r>
                    </a:p>
                    <a:p>
                      <a:pPr algn="ctr">
                        <a:spcAft>
                          <a:spcPts val="0"/>
                        </a:spcAft>
                      </a:pPr>
                      <a:r>
                        <a:rPr lang="en-GB" sz="1400">
                          <a:effectLst/>
                          <a:latin typeface="+mn-lt"/>
                          <a:ea typeface="MS Mincho" panose="02020609040205080304" pitchFamily="49" charset="-128"/>
                          <a:cs typeface="Times New Roman" panose="02020603050405020304" pitchFamily="18" charset="0"/>
                        </a:rPr>
                        <a:t>-Basic skills chronically hinder learning</a:t>
                      </a:r>
                    </a:p>
                    <a:p>
                      <a:pPr algn="ctr">
                        <a:lnSpc>
                          <a:spcPct val="107000"/>
                        </a:lnSpc>
                        <a:spcAft>
                          <a:spcPts val="800"/>
                        </a:spcAft>
                      </a:pPr>
                      <a:r>
                        <a:rPr lang="en-GB" sz="1400" b="1">
                          <a:solidFill>
                            <a:srgbClr val="000000"/>
                          </a:solidFill>
                          <a:effectLst/>
                          <a:latin typeface="+mn-lt"/>
                          <a:ea typeface="MS Mincho" panose="02020609040205080304" pitchFamily="49" charset="-128"/>
                          <a:cs typeface="Times New Roman" panose="02020603050405020304" pitchFamily="18" charset="0"/>
                        </a:rPr>
                        <a:t>-May be BLW in a number of curriculum areas.</a:t>
                      </a:r>
                      <a:endParaRPr lang="en-GB" sz="1400">
                        <a:effectLst/>
                        <a:latin typeface="+mn-lt"/>
                        <a:ea typeface="MS Mincho" panose="020206090402050803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effectLst/>
                          <a:latin typeface="+mn-lt"/>
                          <a:ea typeface="MS Mincho" panose="02020609040205080304" pitchFamily="49" charset="-128"/>
                          <a:cs typeface="Times New Roman" panose="02020603050405020304" pitchFamily="18" charset="0"/>
                        </a:rPr>
                        <a:t>-High level of additional support/specialised provision.</a:t>
                      </a:r>
                    </a:p>
                    <a:p>
                      <a:pPr algn="ctr">
                        <a:lnSpc>
                          <a:spcPct val="107000"/>
                        </a:lnSpc>
                        <a:spcAft>
                          <a:spcPts val="800"/>
                        </a:spcAft>
                      </a:pPr>
                      <a:r>
                        <a:rPr lang="en-GB" sz="1400" dirty="0">
                          <a:effectLst/>
                          <a:latin typeface="+mn-lt"/>
                          <a:ea typeface="MS Mincho" panose="02020609040205080304" pitchFamily="49" charset="-128"/>
                          <a:cs typeface="Times New Roman" panose="02020603050405020304" pitchFamily="18" charset="0"/>
                        </a:rPr>
                        <a:t>- Intervention designed to accelerate progress by prioritising key learning areas for maximum impact.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1" name="TextBox 10"/>
          <p:cNvSpPr txBox="1"/>
          <p:nvPr/>
        </p:nvSpPr>
        <p:spPr>
          <a:xfrm>
            <a:off x="500567" y="2250172"/>
            <a:ext cx="10280738" cy="707886"/>
          </a:xfrm>
          <a:prstGeom prst="rect">
            <a:avLst/>
          </a:prstGeom>
          <a:noFill/>
        </p:spPr>
        <p:txBody>
          <a:bodyPr wrap="square" rtlCol="0">
            <a:spAutoFit/>
          </a:bodyPr>
          <a:lstStyle/>
          <a:p>
            <a:pPr algn="ctr"/>
            <a:r>
              <a:rPr lang="en-GB" sz="2000" dirty="0"/>
              <a:t>Based on their assessment results children are placed into Wave 1, 2 or 3. This enables us to target the correct level of support to match the child’s needs.</a:t>
            </a:r>
          </a:p>
        </p:txBody>
      </p:sp>
    </p:spTree>
    <p:extLst>
      <p:ext uri="{BB962C8B-B14F-4D97-AF65-F5344CB8AC3E}">
        <p14:creationId xmlns:p14="http://schemas.microsoft.com/office/powerpoint/2010/main" val="44697554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9885</TotalTime>
  <Words>1482</Words>
  <Application>Microsoft Office PowerPoint</Application>
  <PresentationFormat>Widescreen</PresentationFormat>
  <Paragraphs>200</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MS Mincho</vt:lpstr>
      <vt:lpstr>Arial</vt:lpstr>
      <vt:lpstr>Berlin Sans FB Demi</vt:lpstr>
      <vt:lpstr>Calibri</vt:lpstr>
      <vt:lpstr>Gill Sans MT</vt:lpstr>
      <vt:lpstr>Times New Roman</vt:lpstr>
      <vt:lpstr>Parcel</vt:lpstr>
      <vt:lpstr>SEND Information Report 2025-26</vt:lpstr>
      <vt:lpstr>AIMS</vt:lpstr>
      <vt:lpstr>HOW DO WE IDENTIFY CHILDREN’S NEEDS?</vt:lpstr>
      <vt:lpstr>STEP 1: CONCERNS ARISE</vt:lpstr>
      <vt:lpstr>STEP 3: HIGH QUALITY TEACHING AND TARGETED INTERVENTION</vt:lpstr>
      <vt:lpstr>STEP 4: ONE PLAN</vt:lpstr>
      <vt:lpstr>ONE PLANNING PROCESS</vt:lpstr>
      <vt:lpstr>ehcp</vt:lpstr>
      <vt:lpstr>WAVE SYSTEM</vt:lpstr>
      <vt:lpstr>WORKING WITH OUTSIDE AGENCIES</vt:lpstr>
      <vt:lpstr>Working with Parents</vt:lpstr>
      <vt:lpstr>ACCESSIBILITY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PROCEDURES</dc:title>
  <dc:creator>Matt Hawley</dc:creator>
  <cp:lastModifiedBy>Teacher Any</cp:lastModifiedBy>
  <cp:revision>189</cp:revision>
  <dcterms:created xsi:type="dcterms:W3CDTF">2021-08-24T08:42:14Z</dcterms:created>
  <dcterms:modified xsi:type="dcterms:W3CDTF">2025-09-10T14:42:53Z</dcterms:modified>
</cp:coreProperties>
</file>